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480" r:id="rId2"/>
    <p:sldId id="586" r:id="rId3"/>
    <p:sldId id="587" r:id="rId4"/>
    <p:sldId id="588" r:id="rId5"/>
    <p:sldId id="589" r:id="rId6"/>
    <p:sldId id="590" r:id="rId7"/>
    <p:sldId id="483" r:id="rId8"/>
    <p:sldId id="488" r:id="rId9"/>
    <p:sldId id="489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3" r:id="rId23"/>
    <p:sldId id="502" r:id="rId24"/>
    <p:sldId id="504" r:id="rId25"/>
    <p:sldId id="505" r:id="rId26"/>
    <p:sldId id="506" r:id="rId27"/>
    <p:sldId id="507" r:id="rId28"/>
    <p:sldId id="508" r:id="rId29"/>
    <p:sldId id="509" r:id="rId30"/>
    <p:sldId id="510" r:id="rId31"/>
    <p:sldId id="511" r:id="rId32"/>
    <p:sldId id="512" r:id="rId33"/>
    <p:sldId id="513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521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33" r:id="rId54"/>
    <p:sldId id="534" r:id="rId55"/>
    <p:sldId id="535" r:id="rId56"/>
    <p:sldId id="537" r:id="rId57"/>
    <p:sldId id="536" r:id="rId58"/>
    <p:sldId id="538" r:id="rId59"/>
    <p:sldId id="539" r:id="rId60"/>
    <p:sldId id="540" r:id="rId61"/>
    <p:sldId id="541" r:id="rId62"/>
    <p:sldId id="544" r:id="rId63"/>
    <p:sldId id="546" r:id="rId64"/>
    <p:sldId id="545" r:id="rId65"/>
    <p:sldId id="547" r:id="rId66"/>
    <p:sldId id="548" r:id="rId67"/>
    <p:sldId id="549" r:id="rId68"/>
    <p:sldId id="550" r:id="rId69"/>
    <p:sldId id="552" r:id="rId70"/>
    <p:sldId id="551" r:id="rId71"/>
    <p:sldId id="553" r:id="rId72"/>
    <p:sldId id="554" r:id="rId73"/>
    <p:sldId id="557" r:id="rId74"/>
    <p:sldId id="558" r:id="rId75"/>
    <p:sldId id="559" r:id="rId76"/>
    <p:sldId id="560" r:id="rId77"/>
    <p:sldId id="562" r:id="rId78"/>
    <p:sldId id="564" r:id="rId79"/>
    <p:sldId id="566" r:id="rId80"/>
    <p:sldId id="567" r:id="rId81"/>
    <p:sldId id="569" r:id="rId82"/>
    <p:sldId id="570" r:id="rId83"/>
    <p:sldId id="571" r:id="rId84"/>
    <p:sldId id="574" r:id="rId85"/>
    <p:sldId id="572" r:id="rId86"/>
    <p:sldId id="576" r:id="rId87"/>
    <p:sldId id="577" r:id="rId88"/>
    <p:sldId id="579" r:id="rId89"/>
    <p:sldId id="580" r:id="rId90"/>
    <p:sldId id="581" r:id="rId91"/>
    <p:sldId id="583" r:id="rId92"/>
    <p:sldId id="585" r:id="rId93"/>
    <p:sldId id="591" r:id="rId94"/>
    <p:sldId id="592" r:id="rId95"/>
    <p:sldId id="593" r:id="rId96"/>
    <p:sldId id="594" r:id="rId97"/>
    <p:sldId id="595" r:id="rId98"/>
    <p:sldId id="596" r:id="rId99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3735"/>
    <a:srgbClr val="77933C"/>
    <a:srgbClr val="F44336"/>
    <a:srgbClr val="FF6600"/>
    <a:srgbClr val="3F51B5"/>
    <a:srgbClr val="827717"/>
    <a:srgbClr val="FFC107"/>
    <a:srgbClr val="1A237E"/>
    <a:srgbClr val="B71C1C"/>
    <a:srgbClr val="94B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9" autoAdjust="0"/>
    <p:restoredTop sz="94668" autoAdjust="0"/>
  </p:normalViewPr>
  <p:slideViewPr>
    <p:cSldViewPr snapToObjects="1">
      <p:cViewPr>
        <p:scale>
          <a:sx n="100" d="100"/>
          <a:sy n="100" d="100"/>
        </p:scale>
        <p:origin x="-1206" y="-168"/>
      </p:cViewPr>
      <p:guideLst>
        <p:guide orient="horz" pos="2115"/>
        <p:guide orient="horz" pos="4065"/>
        <p:guide orient="horz" pos="650"/>
        <p:guide orient="horz" pos="1434"/>
        <p:guide pos="2532"/>
        <p:guide pos="113"/>
        <p:guide pos="295"/>
        <p:guide pos="5511"/>
        <p:guide pos="30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24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2011363" y="9594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ct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00B3F04-A23B-47B2-B0A3-896DB072D5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2100" y="0"/>
            <a:ext cx="6515100" cy="114300"/>
          </a:xfrm>
          <a:prstGeom prst="rect">
            <a:avLst/>
          </a:prstGeom>
          <a:solidFill>
            <a:srgbClr val="A0C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7044" name="그림 7" descr="c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5475" y="180975"/>
            <a:ext cx="1101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9"/>
          <p:cNvSpPr txBox="1">
            <a:spLocks noChangeArrowheads="1"/>
          </p:cNvSpPr>
          <p:nvPr/>
        </p:nvSpPr>
        <p:spPr bwMode="auto">
          <a:xfrm>
            <a:off x="4860925" y="9832975"/>
            <a:ext cx="1979613" cy="2825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1100" i="1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Presentation Global Leader</a:t>
            </a:r>
            <a:endParaRPr lang="ko-KR" altLang="en-US" sz="1100" i="1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37894" name="TextBox 10"/>
          <p:cNvSpPr txBox="1">
            <a:spLocks noChangeArrowheads="1"/>
          </p:cNvSpPr>
          <p:nvPr/>
        </p:nvSpPr>
        <p:spPr bwMode="auto">
          <a:xfrm>
            <a:off x="5292725" y="9634538"/>
            <a:ext cx="1546225" cy="2349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800" dirty="0" err="1" smtClean="0">
                <a:solidFill>
                  <a:srgbClr val="595959"/>
                </a:solidFill>
                <a:latin typeface="Arial" charset="0"/>
                <a:cs typeface="Arial" charset="0"/>
              </a:rPr>
              <a:t>PowerPT</a:t>
            </a:r>
            <a:r>
              <a:rPr lang="en-US" altLang="ko-KR" sz="800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. all rights reserved</a:t>
            </a:r>
            <a:endParaRPr lang="ko-KR" altLang="en-US" sz="800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92100" y="10120313"/>
            <a:ext cx="65151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9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0A606AB-B736-4912-A729-9F04A4706279}" type="datetimeFigureOut">
              <a:rPr lang="ko-KR" altLang="en-US"/>
              <a:pPr>
                <a:defRPr/>
              </a:pPr>
              <a:t>2020-09-13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15" tIns="46708" rIns="93415" bIns="4670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lIns="93415" tIns="46708" rIns="93415" bIns="46708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D5BF6E-6517-42FD-A741-E79FA1D5C9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58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"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01891"/>
            <a:ext cx="7772400" cy="1470025"/>
          </a:xfrm>
        </p:spPr>
        <p:txBody>
          <a:bodyPr/>
          <a:lstStyle>
            <a:lvl1pPr>
              <a:defRPr sz="4400">
                <a:solidFill>
                  <a:srgbClr val="8DD2E9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5429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578850" cy="5617369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0"/>
            <a:ext cx="9144000" cy="872337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7847459" y="507970"/>
            <a:ext cx="1188591" cy="4687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2250" y="500422"/>
            <a:ext cx="1193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14804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625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58102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1600"/>
            <a:ext cx="8229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2"/>
            <a:ext cx="8229600" cy="559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pitchFamily="34" charset="0"/>
          <a:ea typeface="HY견고딕" pitchFamily="18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Arial" pitchFamily="34" charset="0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 pitchFamily="34" charset="0"/>
          <a:ea typeface="HY견고딕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046600"/>
            <a:ext cx="4770537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사이킷런으로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 시작하는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</a:b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머신러닝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02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33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내장된 예제 데이터 세트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회귀 용도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datasets.load_boston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미국 보스턴 집 값 데이터 세트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datasets.load_diabetes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당뇨 데이터 세트</a:t>
            </a:r>
            <a:endParaRPr lang="en-US" altLang="ko-KR" dirty="0" smtClean="0"/>
          </a:p>
          <a:p>
            <a:r>
              <a:rPr lang="ko-KR" altLang="en-US" dirty="0" smtClean="0"/>
              <a:t>분류 용도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datasets.load_breast_cancer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위스콘신 유방암 데이터 세트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datasets.load_digits</a:t>
            </a:r>
            <a:r>
              <a:rPr lang="en-US" altLang="ko-KR" dirty="0" smtClean="0"/>
              <a:t>(): 0~9</a:t>
            </a:r>
            <a:r>
              <a:rPr lang="ko-KR" altLang="en-US" dirty="0" smtClean="0"/>
              <a:t> 숫자 이미지 데이터 세트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datasets.load_iris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붓꽃 데이터 세트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79443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다운로드 예제 데이터 세트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인터넷에서 내려 받아 </a:t>
            </a:r>
            <a:r>
              <a:rPr lang="en-US" altLang="ko-KR" dirty="0" err="1" smtClean="0"/>
              <a:t>scikit_learn_data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fetch_covtype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토지 조사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fetch_20newsgroups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뉴스 그룹 텍스트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fetch_olivetti_faces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얼굴 이미지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fetch_lfw_people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얼굴 이미지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fetch_lfw_pairs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얼굴 이미지 자료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fetch_rcv1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로이터 뉴스 말뭉치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fetch_mldata</a:t>
            </a:r>
            <a:r>
              <a:rPr lang="en-US" altLang="ko-KR" dirty="0" smtClean="0"/>
              <a:t>(): ML </a:t>
            </a:r>
            <a:r>
              <a:rPr lang="ko-KR" altLang="en-US" dirty="0" smtClean="0"/>
              <a:t>웹사이트에서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740059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표본 데이터 </a:t>
            </a:r>
            <a:r>
              <a:rPr lang="ko-KR" altLang="en-US" dirty="0" err="1" smtClean="0"/>
              <a:t>생성기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분류와 </a:t>
            </a:r>
            <a:r>
              <a:rPr lang="ko-KR" altLang="en-US" dirty="0" err="1" smtClean="0"/>
              <a:t>클러스터링을</a:t>
            </a:r>
            <a:r>
              <a:rPr lang="ko-KR" altLang="en-US" dirty="0" smtClean="0"/>
              <a:t> 위한 표본 데이터 </a:t>
            </a:r>
            <a:r>
              <a:rPr lang="ko-KR" altLang="en-US" dirty="0" err="1" smtClean="0"/>
              <a:t>생성기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datasets.make_classifications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ko-KR" altLang="en-US" dirty="0" smtClean="0"/>
              <a:t>분류를 위한 데이터 세트를 무작위로 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datasets.make_blobs</a:t>
            </a:r>
            <a:r>
              <a:rPr lang="en-US" altLang="ko-KR" dirty="0" smtClean="0"/>
              <a:t>():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 smtClean="0"/>
              <a:t>클러스터링을</a:t>
            </a:r>
            <a:r>
              <a:rPr lang="ko-KR" altLang="en-US" dirty="0" smtClean="0"/>
              <a:t> 위한 데이터 세트를 무작위로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24224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데이터 구성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딕셔너리</a:t>
            </a:r>
            <a:r>
              <a:rPr lang="ko-KR" altLang="en-US" dirty="0" smtClean="0"/>
              <a:t> 형태로 저장됨</a:t>
            </a:r>
            <a:endParaRPr lang="en-US" altLang="ko-KR" dirty="0" smtClean="0"/>
          </a:p>
          <a:p>
            <a:r>
              <a:rPr lang="ko-KR" altLang="en-US" dirty="0" smtClean="0"/>
              <a:t>키</a:t>
            </a:r>
            <a:r>
              <a:rPr lang="en-US" altLang="ko-KR" dirty="0" smtClean="0"/>
              <a:t>(Key):</a:t>
            </a:r>
          </a:p>
          <a:p>
            <a:pPr lvl="1"/>
            <a:r>
              <a:rPr lang="en-US" altLang="ko-KR" dirty="0" smtClean="0"/>
              <a:t>data: </a:t>
            </a:r>
            <a:r>
              <a:rPr lang="ko-KR" altLang="en-US" dirty="0" smtClean="0"/>
              <a:t>피처의 데이터 세트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target: </a:t>
            </a:r>
            <a:r>
              <a:rPr lang="ko-KR" altLang="en-US" dirty="0" smtClean="0"/>
              <a:t>분류는 레이블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회귀는 숫자 결과 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target_names</a:t>
            </a:r>
            <a:r>
              <a:rPr lang="en-US" altLang="ko-KR" dirty="0" smtClean="0"/>
              <a:t>: </a:t>
            </a:r>
            <a:r>
              <a:rPr lang="ko-KR" altLang="en-US" dirty="0" smtClean="0"/>
              <a:t>레이블 이름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feature_names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피처 이름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DESCR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세트 및 각 피처에 대한 설명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sp>
        <p:nvSpPr>
          <p:cNvPr id="5" name="자유형 4"/>
          <p:cNvSpPr/>
          <p:nvPr/>
        </p:nvSpPr>
        <p:spPr>
          <a:xfrm>
            <a:off x="4772025" y="1800225"/>
            <a:ext cx="1304925" cy="504825"/>
          </a:xfrm>
          <a:custGeom>
            <a:avLst/>
            <a:gdLst>
              <a:gd name="connsiteX0" fmla="*/ 0 w 1304925"/>
              <a:gd name="connsiteY0" fmla="*/ 504825 h 504825"/>
              <a:gd name="connsiteX1" fmla="*/ 923925 w 1304925"/>
              <a:gd name="connsiteY1" fmla="*/ 390525 h 504825"/>
              <a:gd name="connsiteX2" fmla="*/ 1304925 w 1304925"/>
              <a:gd name="connsiteY2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504825">
                <a:moveTo>
                  <a:pt x="0" y="504825"/>
                </a:moveTo>
                <a:cubicBezTo>
                  <a:pt x="353219" y="489743"/>
                  <a:pt x="706438" y="474662"/>
                  <a:pt x="923925" y="390525"/>
                </a:cubicBezTo>
                <a:cubicBezTo>
                  <a:pt x="1141413" y="306387"/>
                  <a:pt x="1223169" y="153193"/>
                  <a:pt x="1304925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257925" y="1819275"/>
            <a:ext cx="1600579" cy="933450"/>
          </a:xfrm>
          <a:custGeom>
            <a:avLst/>
            <a:gdLst>
              <a:gd name="connsiteX0" fmla="*/ 1381125 w 1600579"/>
              <a:gd name="connsiteY0" fmla="*/ 933450 h 933450"/>
              <a:gd name="connsiteX1" fmla="*/ 1409700 w 1600579"/>
              <a:gd name="connsiteY1" fmla="*/ 885825 h 933450"/>
              <a:gd name="connsiteX2" fmla="*/ 1552575 w 1600579"/>
              <a:gd name="connsiteY2" fmla="*/ 657225 h 933450"/>
              <a:gd name="connsiteX3" fmla="*/ 476250 w 1600579"/>
              <a:gd name="connsiteY3" fmla="*/ 390525 h 933450"/>
              <a:gd name="connsiteX4" fmla="*/ 0 w 1600579"/>
              <a:gd name="connsiteY4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579" h="933450">
                <a:moveTo>
                  <a:pt x="1381125" y="933450"/>
                </a:moveTo>
                <a:cubicBezTo>
                  <a:pt x="1381125" y="932656"/>
                  <a:pt x="1381125" y="931863"/>
                  <a:pt x="1409700" y="885825"/>
                </a:cubicBezTo>
                <a:cubicBezTo>
                  <a:pt x="1438275" y="839787"/>
                  <a:pt x="1708150" y="739775"/>
                  <a:pt x="1552575" y="657225"/>
                </a:cubicBezTo>
                <a:cubicBezTo>
                  <a:pt x="1397000" y="574675"/>
                  <a:pt x="735012" y="500062"/>
                  <a:pt x="476250" y="390525"/>
                </a:cubicBezTo>
                <a:cubicBezTo>
                  <a:pt x="217487" y="280987"/>
                  <a:pt x="108743" y="140493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1412776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ndarray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5038725" y="3162300"/>
            <a:ext cx="1076325" cy="66675"/>
          </a:xfrm>
          <a:custGeom>
            <a:avLst/>
            <a:gdLst>
              <a:gd name="connsiteX0" fmla="*/ 0 w 1076325"/>
              <a:gd name="connsiteY0" fmla="*/ 0 h 66675"/>
              <a:gd name="connsiteX1" fmla="*/ 1076325 w 1076325"/>
              <a:gd name="connsiteY1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6325" h="66675">
                <a:moveTo>
                  <a:pt x="0" y="0"/>
                </a:moveTo>
                <a:lnTo>
                  <a:pt x="1076325" y="66675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886325" y="3362325"/>
            <a:ext cx="1200150" cy="238125"/>
          </a:xfrm>
          <a:custGeom>
            <a:avLst/>
            <a:gdLst>
              <a:gd name="connsiteX0" fmla="*/ 0 w 1200150"/>
              <a:gd name="connsiteY0" fmla="*/ 238125 h 238125"/>
              <a:gd name="connsiteX1" fmla="*/ 1200150 w 1200150"/>
              <a:gd name="connsiteY1" fmla="*/ 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0150" h="238125">
                <a:moveTo>
                  <a:pt x="0" y="238125"/>
                </a:moveTo>
                <a:lnTo>
                  <a:pt x="120015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050" y="3084353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ndarray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list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7334250" y="4078747"/>
            <a:ext cx="476250" cy="417053"/>
          </a:xfrm>
          <a:custGeom>
            <a:avLst/>
            <a:gdLst>
              <a:gd name="connsiteX0" fmla="*/ 0 w 476250"/>
              <a:gd name="connsiteY0" fmla="*/ 7478 h 417053"/>
              <a:gd name="connsiteX1" fmla="*/ 371475 w 476250"/>
              <a:gd name="connsiteY1" fmla="*/ 55103 h 417053"/>
              <a:gd name="connsiteX2" fmla="*/ 476250 w 476250"/>
              <a:gd name="connsiteY2" fmla="*/ 417053 h 41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417053">
                <a:moveTo>
                  <a:pt x="0" y="7478"/>
                </a:moveTo>
                <a:cubicBezTo>
                  <a:pt x="146050" y="-2841"/>
                  <a:pt x="292100" y="-13159"/>
                  <a:pt x="371475" y="55103"/>
                </a:cubicBezTo>
                <a:cubicBezTo>
                  <a:pt x="450850" y="123365"/>
                  <a:pt x="463550" y="270209"/>
                  <a:pt x="476250" y="417053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10399" y="44958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스트링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6" b="13937"/>
          <a:stretch/>
        </p:blipFill>
        <p:spPr bwMode="auto">
          <a:xfrm>
            <a:off x="0" y="4920243"/>
            <a:ext cx="9144000" cy="120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55806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데이터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 t="58953" r="28373" b="18639"/>
          <a:stretch/>
        </p:blipFill>
        <p:spPr bwMode="auto">
          <a:xfrm>
            <a:off x="621040" y="1484784"/>
            <a:ext cx="5609895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77024" y="1136060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feature_names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1040" y="1484784"/>
            <a:ext cx="5609895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1040" y="1700808"/>
            <a:ext cx="5609895" cy="20882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36512" y="1700808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endParaRPr lang="ko-KR" altLang="en-US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72200" y="113606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target_names</a:t>
            </a:r>
            <a:endParaRPr lang="ko-KR" altLang="en-US" b="1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72200" y="1417655"/>
            <a:ext cx="2479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setosa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versicolor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virginica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9052" y="1484784"/>
            <a:ext cx="2484000" cy="21602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72200" y="1651613"/>
            <a:ext cx="285656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13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72200" y="2564904"/>
            <a:ext cx="314510" cy="1172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>
              <a:lnSpc>
                <a:spcPct val="90000"/>
              </a:lnSpc>
            </a:pPr>
            <a:r>
              <a:rPr lang="en-US" altLang="ko-KR" sz="1300" b="1" dirty="0"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13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9052" y="1706166"/>
            <a:ext cx="465196" cy="208287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04248" y="2852936"/>
            <a:ext cx="847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target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84103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Selection </a:t>
            </a:r>
            <a:r>
              <a:rPr lang="ko-KR" altLang="en-US" dirty="0" smtClean="0"/>
              <a:t>모듈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 데이터 세트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교차 검증 분할 및 평가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튜닝을 위한 다양한 함수와 클래스 제공</a:t>
            </a:r>
            <a:endParaRPr lang="en-US" altLang="ko-KR" dirty="0" smtClean="0"/>
          </a:p>
          <a:p>
            <a:r>
              <a:rPr lang="ko-KR" altLang="en-US" dirty="0" smtClean="0"/>
              <a:t>학습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테스터 데이터 세트 분리 </a:t>
            </a:r>
            <a:r>
              <a:rPr lang="en-US" altLang="ko-KR" dirty="0" err="1" smtClean="0"/>
              <a:t>train_test_split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파라미터들</a:t>
            </a:r>
            <a:r>
              <a:rPr lang="en-US" altLang="ko-KR" dirty="0" smtClean="0"/>
              <a:t>:</a:t>
            </a:r>
          </a:p>
          <a:p>
            <a:pPr lvl="2"/>
            <a:r>
              <a:rPr lang="en-US" altLang="ko-KR" dirty="0" err="1" smtClean="0"/>
              <a:t>test_size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전체에서 테스트 데이터 세트의 비율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: 0.25)</a:t>
            </a:r>
          </a:p>
          <a:p>
            <a:pPr lvl="2"/>
            <a:r>
              <a:rPr lang="en-US" altLang="ko-KR" dirty="0" err="1" smtClean="0"/>
              <a:t>train_size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전체에서 학습용 데이터 세트의 비율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일반적으로 </a:t>
            </a:r>
            <a:r>
              <a:rPr lang="en-US" altLang="ko-KR" dirty="0" err="1" smtClean="0"/>
              <a:t>train_size</a:t>
            </a:r>
            <a:r>
              <a:rPr lang="ko-KR" altLang="en-US" dirty="0" smtClean="0"/>
              <a:t>보다는 </a:t>
            </a:r>
            <a:r>
              <a:rPr lang="en-US" altLang="ko-KR" dirty="0" err="1" smtClean="0"/>
              <a:t>test_size</a:t>
            </a:r>
            <a:r>
              <a:rPr lang="ko-KR" altLang="en-US" dirty="0" smtClean="0"/>
              <a:t>를 지정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shuffle: </a:t>
            </a:r>
            <a:r>
              <a:rPr lang="ko-KR" altLang="en-US" dirty="0" smtClean="0"/>
              <a:t>데이터를 분리하기 전에 데이터를 미리 섞을지 결정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: True)</a:t>
            </a:r>
          </a:p>
          <a:p>
            <a:pPr lvl="2"/>
            <a:r>
              <a:rPr lang="en-US" altLang="ko-KR" dirty="0" err="1" smtClean="0"/>
              <a:t>random_state</a:t>
            </a:r>
            <a:r>
              <a:rPr lang="en-US" altLang="ko-KR" dirty="0" smtClean="0"/>
              <a:t>: </a:t>
            </a:r>
            <a:r>
              <a:rPr lang="ko-KR" altLang="en-US" dirty="0" smtClean="0"/>
              <a:t>랜덤 </a:t>
            </a:r>
            <a:r>
              <a:rPr lang="en-US" altLang="ko-KR" dirty="0" smtClean="0"/>
              <a:t>seed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생략하면 무작위로 데이터 분리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일정한 값으로 지정하면 매번 같은 데이터 세트로 분리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반환 값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sz="2000" dirty="0" smtClean="0"/>
              <a:t>학습용 피처 데이터 세트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테스트용 피처 데이터 세트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학습용 레이블 데이터 세트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테스트용 레이블 데이터 세트 순서의 </a:t>
            </a:r>
            <a:r>
              <a:rPr lang="ko-KR" altLang="en-US" sz="2000" dirty="0" err="1" smtClean="0"/>
              <a:t>튜플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49889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Selection </a:t>
            </a:r>
            <a:r>
              <a:rPr lang="ko-KR" altLang="en-US" dirty="0" smtClean="0"/>
              <a:t>모듈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21" b="10612"/>
          <a:stretch/>
        </p:blipFill>
        <p:spPr bwMode="auto">
          <a:xfrm>
            <a:off x="0" y="1052736"/>
            <a:ext cx="9144000" cy="2457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75560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교차 검증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과적합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Overfitting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되지 않도록 다양한 학습과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평가 수행</a:t>
            </a:r>
            <a:endParaRPr lang="en-US" altLang="ko-KR" dirty="0" smtClean="0"/>
          </a:p>
          <a:p>
            <a:r>
              <a:rPr lang="ko-KR" altLang="en-US" dirty="0" smtClean="0"/>
              <a:t>데이터의 편중을 막기 위해 여러 세트로 구성된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학습 데이터 세트와 검증 데이터 세트로 학습과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평가 수행</a:t>
            </a:r>
            <a:endParaRPr lang="en-US" altLang="ko-KR" dirty="0" smtClean="0"/>
          </a:p>
          <a:p>
            <a:r>
              <a:rPr lang="ko-KR" altLang="en-US" dirty="0" smtClean="0"/>
              <a:t>데이터 세트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학습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검증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테스트 데이터 세트로 분리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767977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교차 검증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K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교차 검증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</a:t>
            </a:r>
            <a:r>
              <a:rPr lang="ko-KR" altLang="en-US" dirty="0" smtClean="0"/>
              <a:t>개의 데이터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세트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K=5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18</a:t>
            </a:fld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51535"/>
              </p:ext>
            </p:extLst>
          </p:nvPr>
        </p:nvGraphicFramePr>
        <p:xfrm>
          <a:off x="2339750" y="2883540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28958"/>
              </p:ext>
            </p:extLst>
          </p:nvPr>
        </p:nvGraphicFramePr>
        <p:xfrm>
          <a:off x="2339750" y="3387596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0173"/>
              </p:ext>
            </p:extLst>
          </p:nvPr>
        </p:nvGraphicFramePr>
        <p:xfrm>
          <a:off x="2339750" y="3891652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52"/>
              </p:ext>
            </p:extLst>
          </p:nvPr>
        </p:nvGraphicFramePr>
        <p:xfrm>
          <a:off x="2339750" y="4395708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684817"/>
              </p:ext>
            </p:extLst>
          </p:nvPr>
        </p:nvGraphicFramePr>
        <p:xfrm>
          <a:off x="2339750" y="4899764"/>
          <a:ext cx="4392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498"/>
                <a:gridCol w="878498"/>
                <a:gridCol w="878498"/>
                <a:gridCol w="878498"/>
                <a:gridCol w="87849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검증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79909" y="251420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세트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288504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첫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3404984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두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3893160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세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4" y="4363933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네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4895795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다섯 번째 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804248" y="3069714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64288" y="288504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804248" y="3589650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4288" y="340498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04248" y="4076318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64288" y="3891652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804248" y="4575666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4288" y="439100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804248" y="5085938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64288" y="4901272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검증 평가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7524328" y="5301208"/>
            <a:ext cx="484632" cy="360040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25258" y="5661248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교차 검증 최종 평가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평균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평가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1~5)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12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교차 검증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K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교차 검증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19</a:t>
            </a:fld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2" b="3380"/>
          <a:stretch/>
        </p:blipFill>
        <p:spPr bwMode="auto">
          <a:xfrm>
            <a:off x="0" y="-1"/>
            <a:ext cx="8929106" cy="685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475656" y="4355579"/>
            <a:ext cx="49685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475656" y="4571602"/>
            <a:ext cx="4968552" cy="2975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475656" y="4869160"/>
            <a:ext cx="4968552" cy="14877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75656" y="5017938"/>
            <a:ext cx="4968552" cy="28327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475656" y="5301207"/>
            <a:ext cx="4968552" cy="180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475656" y="5481206"/>
            <a:ext cx="4968552" cy="288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475656" y="5769206"/>
            <a:ext cx="4968552" cy="1440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75656" y="5913206"/>
            <a:ext cx="4968552" cy="32410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75656" y="6237312"/>
            <a:ext cx="4968552" cy="144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5656" y="6381311"/>
            <a:ext cx="4968552" cy="28879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475656" y="6670105"/>
            <a:ext cx="4968552" cy="18484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657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주피터 노트북 파일 저장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3" y="1062087"/>
            <a:ext cx="8715375" cy="567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9984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 검증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Stratified</a:t>
            </a:r>
            <a:r>
              <a:rPr lang="ko-KR" altLang="en-US" dirty="0" smtClean="0"/>
              <a:t> </a:t>
            </a:r>
            <a:r>
              <a:rPr lang="en-US" altLang="ko-KR" dirty="0" smtClean="0"/>
              <a:t>K </a:t>
            </a:r>
            <a:r>
              <a:rPr lang="ko-KR" altLang="en-US" dirty="0" err="1" smtClean="0"/>
              <a:t>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불균형한 레이블 분포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레이블이 특이하게 많거나 적어서 분포가 치우침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레이블 분포대로 각 </a:t>
            </a:r>
            <a:r>
              <a:rPr lang="ko-KR" altLang="en-US" dirty="0" err="1" smtClean="0"/>
              <a:t>폴드의</a:t>
            </a:r>
            <a:r>
              <a:rPr lang="ko-KR" altLang="en-US" dirty="0" smtClean="0"/>
              <a:t> 레이블 분포 유지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20</a:t>
            </a:fld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6" b="12971"/>
          <a:stretch/>
        </p:blipFill>
        <p:spPr bwMode="auto">
          <a:xfrm>
            <a:off x="0" y="2996952"/>
            <a:ext cx="9144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067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3" b="12971"/>
          <a:stretch/>
        </p:blipFill>
        <p:spPr bwMode="auto">
          <a:xfrm>
            <a:off x="0" y="976672"/>
            <a:ext cx="91440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19089" y="2627387"/>
            <a:ext cx="1944216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9" y="2807386"/>
            <a:ext cx="1944216" cy="46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9" y="3274172"/>
            <a:ext cx="1944216" cy="2988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19089" y="3573016"/>
            <a:ext cx="1944216" cy="14401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9089" y="4185016"/>
            <a:ext cx="1944216" cy="306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19089" y="5116755"/>
            <a:ext cx="1944216" cy="306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089" y="3720572"/>
            <a:ext cx="1944216" cy="46444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19089" y="4495757"/>
            <a:ext cx="1944216" cy="1530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19089" y="4648755"/>
            <a:ext cx="1944216" cy="46800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60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1" b="14587"/>
          <a:stretch/>
        </p:blipFill>
        <p:spPr bwMode="auto">
          <a:xfrm>
            <a:off x="0" y="1052736"/>
            <a:ext cx="9144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9088" y="4571603"/>
            <a:ext cx="506913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8" y="4751602"/>
            <a:ext cx="5069135" cy="4775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8" y="5229173"/>
            <a:ext cx="5069135" cy="14404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19088" y="5373216"/>
            <a:ext cx="5069135" cy="43204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9088" y="5805264"/>
            <a:ext cx="5069135" cy="18000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19088" y="5985264"/>
            <a:ext cx="5069135" cy="46807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088" y="6453336"/>
            <a:ext cx="5069135" cy="234036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1011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7" b="10648"/>
          <a:stretch/>
        </p:blipFill>
        <p:spPr bwMode="auto">
          <a:xfrm>
            <a:off x="0" y="676275"/>
            <a:ext cx="9144000" cy="618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9088" y="2661295"/>
            <a:ext cx="506913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8" y="2841293"/>
            <a:ext cx="5069135" cy="61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8" y="3458536"/>
            <a:ext cx="5069135" cy="612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19088" y="4070536"/>
            <a:ext cx="5069135" cy="180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9088" y="4250536"/>
            <a:ext cx="5069135" cy="576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19088" y="4826536"/>
            <a:ext cx="5069135" cy="64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088" y="5458847"/>
            <a:ext cx="5069135" cy="1800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19088" y="5638846"/>
            <a:ext cx="5069135" cy="59846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19088" y="6237311"/>
            <a:ext cx="5069135" cy="5984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399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4485"/>
          <a:stretch/>
        </p:blipFill>
        <p:spPr bwMode="auto">
          <a:xfrm>
            <a:off x="0" y="976672"/>
            <a:ext cx="914400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9088" y="4476353"/>
            <a:ext cx="506913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8" y="4656351"/>
            <a:ext cx="5069135" cy="46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8" y="5124350"/>
            <a:ext cx="5069135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19088" y="5268350"/>
            <a:ext cx="5069135" cy="468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9088" y="5736350"/>
            <a:ext cx="5069135" cy="180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19088" y="5917674"/>
            <a:ext cx="5069135" cy="432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19088" y="6355698"/>
            <a:ext cx="5069135" cy="2160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3642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 검증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교차 검증을 보다 간편하게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cross_val_score</a:t>
            </a:r>
            <a:r>
              <a:rPr lang="en-US" altLang="ko-KR" dirty="0" smtClean="0"/>
              <a:t>()</a:t>
            </a:r>
          </a:p>
          <a:p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(estimator,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X,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y=None,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scoring=None,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cv=None,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n_jobs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=1,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verbose=0,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fit_params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=None,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pre_dispatch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=‘2*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n_jobs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’)</a:t>
            </a:r>
          </a:p>
          <a:p>
            <a:r>
              <a:rPr lang="ko-KR" altLang="en-US" dirty="0" smtClean="0"/>
              <a:t>성능 지표</a:t>
            </a:r>
            <a:r>
              <a:rPr lang="en-US" altLang="ko-KR" dirty="0" smtClean="0"/>
              <a:t>(scoring)</a:t>
            </a:r>
            <a:r>
              <a:rPr lang="ko-KR" altLang="en-US" dirty="0" smtClean="0"/>
              <a:t> 측정 값을 배열로 반환</a:t>
            </a:r>
            <a:endParaRPr lang="en-US" altLang="ko-KR" dirty="0" smtClean="0"/>
          </a:p>
          <a:p>
            <a:r>
              <a:rPr lang="ko-KR" altLang="en-US" dirty="0" smtClean="0"/>
              <a:t>분류의 경우 </a:t>
            </a:r>
            <a:r>
              <a:rPr lang="en-US" altLang="ko-KR" dirty="0" smtClean="0"/>
              <a:t>Stratified K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방식</a:t>
            </a:r>
            <a:endParaRPr lang="en-US" altLang="ko-KR" dirty="0" smtClean="0"/>
          </a:p>
          <a:p>
            <a:r>
              <a:rPr lang="ko-KR" altLang="en-US" dirty="0" smtClean="0"/>
              <a:t>회귀의 경우 </a:t>
            </a:r>
            <a:r>
              <a:rPr lang="en-US" altLang="ko-KR" dirty="0" smtClean="0"/>
              <a:t>K </a:t>
            </a:r>
            <a:r>
              <a:rPr lang="ko-KR" altLang="en-US" dirty="0" err="1" smtClean="0"/>
              <a:t>폴드</a:t>
            </a:r>
            <a:r>
              <a:rPr lang="ko-KR" altLang="en-US" dirty="0" smtClean="0"/>
              <a:t>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sp>
        <p:nvSpPr>
          <p:cNvPr id="5" name="자유형 4"/>
          <p:cNvSpPr/>
          <p:nvPr/>
        </p:nvSpPr>
        <p:spPr>
          <a:xfrm>
            <a:off x="5572125" y="1762125"/>
            <a:ext cx="485775" cy="66675"/>
          </a:xfrm>
          <a:custGeom>
            <a:avLst/>
            <a:gdLst>
              <a:gd name="connsiteX0" fmla="*/ 0 w 485775"/>
              <a:gd name="connsiteY0" fmla="*/ 0 h 66675"/>
              <a:gd name="connsiteX1" fmla="*/ 485775 w 485775"/>
              <a:gd name="connsiteY1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75" h="66675">
                <a:moveTo>
                  <a:pt x="0" y="0"/>
                </a:moveTo>
                <a:lnTo>
                  <a:pt x="485775" y="66675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57900" y="1619508"/>
            <a:ext cx="273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Classifier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Regressor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1447800" y="2152650"/>
            <a:ext cx="2400300" cy="19050"/>
          </a:xfrm>
          <a:custGeom>
            <a:avLst/>
            <a:gdLst>
              <a:gd name="connsiteX0" fmla="*/ 0 w 2400300"/>
              <a:gd name="connsiteY0" fmla="*/ 0 h 19050"/>
              <a:gd name="connsiteX1" fmla="*/ 2400300 w 2400300"/>
              <a:gd name="connsiteY1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0300" h="19050">
                <a:moveTo>
                  <a:pt x="0" y="0"/>
                </a:moveTo>
                <a:lnTo>
                  <a:pt x="2400300" y="1905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48100" y="196798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피처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세트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2314575" y="2495550"/>
            <a:ext cx="1495425" cy="9525"/>
          </a:xfrm>
          <a:custGeom>
            <a:avLst/>
            <a:gdLst>
              <a:gd name="connsiteX0" fmla="*/ 0 w 1495425"/>
              <a:gd name="connsiteY0" fmla="*/ 9525 h 9525"/>
              <a:gd name="connsiteX1" fmla="*/ 1495425 w 149542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5425" h="9525">
                <a:moveTo>
                  <a:pt x="0" y="9525"/>
                </a:moveTo>
                <a:lnTo>
                  <a:pt x="1495425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10000" y="231088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레이블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세트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3381375" y="2876550"/>
            <a:ext cx="838200" cy="0"/>
          </a:xfrm>
          <a:custGeom>
            <a:avLst/>
            <a:gdLst>
              <a:gd name="connsiteX0" fmla="*/ 0 w 838200"/>
              <a:gd name="connsiteY0" fmla="*/ 0 h 0"/>
              <a:gd name="connsiteX1" fmla="*/ 838200 w 838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37856" y="268021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예측 성능 평가 지표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466975" y="3219450"/>
            <a:ext cx="1228725" cy="9525"/>
          </a:xfrm>
          <a:custGeom>
            <a:avLst/>
            <a:gdLst>
              <a:gd name="connsiteX0" fmla="*/ 0 w 1228725"/>
              <a:gd name="connsiteY0" fmla="*/ 0 h 9525"/>
              <a:gd name="connsiteX1" fmla="*/ 1228725 w 1228725"/>
              <a:gd name="connsiteY1" fmla="*/ 952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8725" h="9525">
                <a:moveTo>
                  <a:pt x="0" y="0"/>
                </a:moveTo>
                <a:lnTo>
                  <a:pt x="1228725" y="9525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91806" y="303478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교차 검증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폴드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525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12" b="9538"/>
          <a:stretch/>
        </p:blipFill>
        <p:spPr bwMode="auto">
          <a:xfrm>
            <a:off x="0" y="1124744"/>
            <a:ext cx="9144000" cy="246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19089" y="316001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9" y="3376042"/>
            <a:ext cx="1512168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8450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교차 검증과 최적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튜닝을 한 번에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GridSearchCV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순차적으로 변경하면서 최고 성능을 내는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조합 찾기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grid_parameters</a:t>
            </a:r>
            <a:r>
              <a:rPr lang="en-US" altLang="ko-KR" dirty="0" smtClean="0"/>
              <a:t> = {‘</a:t>
            </a:r>
            <a:r>
              <a:rPr lang="en-US" altLang="ko-KR" dirty="0" err="1" smtClean="0"/>
              <a:t>max_depth</a:t>
            </a:r>
            <a:r>
              <a:rPr lang="en-US" altLang="ko-KR" dirty="0" smtClean="0"/>
              <a:t>’: [1, 2, 3],</a:t>
            </a:r>
            <a:br>
              <a:rPr lang="en-US" altLang="ko-KR" dirty="0" smtClean="0"/>
            </a:br>
            <a:r>
              <a:rPr lang="en-US" altLang="ko-KR" dirty="0" smtClean="0"/>
              <a:t>				‘</a:t>
            </a:r>
            <a:r>
              <a:rPr lang="en-US" altLang="ko-KR" dirty="0" err="1" smtClean="0"/>
              <a:t>min_samples_split</a:t>
            </a:r>
            <a:r>
              <a:rPr lang="en-US" altLang="ko-KR" dirty="0" smtClean="0"/>
              <a:t>’: [2, 3] 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344914"/>
              </p:ext>
            </p:extLst>
          </p:nvPr>
        </p:nvGraphicFramePr>
        <p:xfrm>
          <a:off x="1365176" y="3713440"/>
          <a:ext cx="6096000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64096"/>
                <a:gridCol w="2088232"/>
                <a:gridCol w="314367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순번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max_depth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min_samples_split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65768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estimator,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ko-KR" sz="2400" b="1" dirty="0" err="1" smtClean="0">
                <a:latin typeface="Courier New" pitchFamily="49" charset="0"/>
                <a:cs typeface="Courier New" pitchFamily="49" charset="0"/>
              </a:rPr>
              <a:t>param_grid</a:t>
            </a: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scoring,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cv,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	refit,</a:t>
            </a:r>
            <a:b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ko-KR" sz="2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203848" y="1340768"/>
            <a:ext cx="1152128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9771" y="1115452"/>
            <a:ext cx="24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classifier,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regressor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419872" y="1844824"/>
            <a:ext cx="936104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55976" y="1660158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key +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리스트 값의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딕셔너리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튜닝을 위한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이름과 값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856012" y="2378497"/>
            <a:ext cx="1355948" cy="1143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11960" y="2306489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성능 측정 평가 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accuracy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032695" y="2780928"/>
            <a:ext cx="1501291" cy="571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21410" y="2653461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테스트 세트의 개수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453202" y="3140968"/>
            <a:ext cx="1501291" cy="571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87924" y="3007111"/>
            <a:ext cx="4724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최적의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하이퍼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찾은 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하이퍼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estimator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재학습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값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True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1241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41154" r="14723" b="13942"/>
          <a:stretch/>
        </p:blipFill>
        <p:spPr bwMode="auto">
          <a:xfrm>
            <a:off x="1538" y="976672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18232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파일 저장</a:t>
            </a:r>
            <a:r>
              <a:rPr lang="en-US" altLang="ko-KR" dirty="0"/>
              <a:t>/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3" y="1062087"/>
            <a:ext cx="8715375" cy="567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391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검증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9" b="14252"/>
          <a:stretch/>
        </p:blipFill>
        <p:spPr bwMode="auto">
          <a:xfrm>
            <a:off x="0" y="1124744"/>
            <a:ext cx="91440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1" b="13144"/>
          <a:stretch/>
        </p:blipFill>
        <p:spPr bwMode="auto">
          <a:xfrm>
            <a:off x="0" y="2276872"/>
            <a:ext cx="91440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1562894"/>
            <a:ext cx="2808312" cy="219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1793032"/>
            <a:ext cx="2808312" cy="2194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5503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결손 값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, Null)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Null </a:t>
            </a:r>
            <a:r>
              <a:rPr lang="ko-KR" altLang="en-US" dirty="0" smtClean="0"/>
              <a:t>값이 적으면 평균값 등으로 대체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Null </a:t>
            </a:r>
            <a:r>
              <a:rPr lang="ko-KR" altLang="en-US" dirty="0" smtClean="0"/>
              <a:t>값이 대부분이면 해당 피처 </a:t>
            </a:r>
            <a:r>
              <a:rPr lang="ko-KR" altLang="en-US" dirty="0" err="1" smtClean="0"/>
              <a:t>드롭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Null </a:t>
            </a:r>
            <a:r>
              <a:rPr lang="ko-KR" altLang="en-US" dirty="0" smtClean="0"/>
              <a:t>값이 일정 수준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피처가 높은 중요도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단순히 평균값으로 대체하면 왜곡이 심한 경우 등</a:t>
            </a:r>
            <a:endParaRPr lang="en-US" altLang="ko-KR" dirty="0" smtClean="0"/>
          </a:p>
          <a:p>
            <a:r>
              <a:rPr lang="ko-KR" altLang="en-US" dirty="0" smtClean="0"/>
              <a:t>입력이 문자열인 경우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인코딩하여</a:t>
            </a:r>
            <a:r>
              <a:rPr lang="ko-KR" altLang="en-US" dirty="0" smtClean="0"/>
              <a:t> 숫자로 변환해야 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카테고리형</a:t>
            </a:r>
            <a:r>
              <a:rPr lang="ko-KR" altLang="en-US" dirty="0" smtClean="0"/>
              <a:t> 피처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코드 값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텍스트형</a:t>
            </a:r>
            <a:r>
              <a:rPr lang="ko-KR" altLang="en-US" dirty="0" smtClean="0">
                <a:sym typeface="Wingdings" pitchFamily="2" charset="2"/>
              </a:rPr>
              <a:t> 피처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피처 벡터화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불필요한 피처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07717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인코딩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레이블 </a:t>
            </a:r>
            <a:r>
              <a:rPr lang="ko-KR" altLang="en-US" dirty="0" err="1" smtClean="0"/>
              <a:t>인코딩</a:t>
            </a:r>
            <a:r>
              <a:rPr lang="en-US" altLang="ko-KR" dirty="0" smtClean="0"/>
              <a:t>(Label encoding):</a:t>
            </a:r>
            <a:br>
              <a:rPr lang="en-US" altLang="ko-KR" dirty="0" smtClean="0"/>
            </a:br>
            <a:r>
              <a:rPr lang="ko-KR" altLang="en-US" dirty="0" smtClean="0"/>
              <a:t>카테고리 피처를 </a:t>
            </a:r>
            <a:r>
              <a:rPr lang="ko-KR" altLang="en-US" dirty="0" err="1" smtClean="0"/>
              <a:t>코드형</a:t>
            </a:r>
            <a:r>
              <a:rPr lang="ko-KR" altLang="en-US" dirty="0" smtClean="0"/>
              <a:t> 숫자 값으로 변환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TV: 1, </a:t>
            </a:r>
            <a:r>
              <a:rPr lang="ko-KR" altLang="en-US" dirty="0" smtClean="0"/>
              <a:t>냉장고</a:t>
            </a:r>
            <a:r>
              <a:rPr lang="en-US" altLang="ko-KR" dirty="0" smtClean="0"/>
              <a:t>: 2, </a:t>
            </a:r>
            <a:r>
              <a:rPr lang="ko-KR" altLang="en-US" dirty="0" err="1" smtClean="0"/>
              <a:t>전자레인지</a:t>
            </a:r>
            <a:r>
              <a:rPr lang="en-US" altLang="ko-KR" dirty="0" smtClean="0"/>
              <a:t>: 3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숫자 값으로 변환되지만 숫자의 의미는 없으므로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숫자의 특성이 반영되면 안 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회귀 등에는 레이블 </a:t>
            </a:r>
            <a:r>
              <a:rPr lang="ko-KR" altLang="en-US" dirty="0" err="1" smtClean="0">
                <a:sym typeface="Wingdings" pitchFamily="2" charset="2"/>
              </a:rPr>
              <a:t>인코딩을</a:t>
            </a:r>
            <a:r>
              <a:rPr lang="ko-KR" altLang="en-US" dirty="0" smtClean="0">
                <a:sym typeface="Wingdings" pitchFamily="2" charset="2"/>
              </a:rPr>
              <a:t> 적용하면 안 됨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    </a:t>
            </a:r>
            <a:r>
              <a:rPr lang="ko-KR" altLang="en-US" dirty="0" smtClean="0">
                <a:sym typeface="Wingdings" pitchFamily="2" charset="2"/>
              </a:rPr>
              <a:t>의사 결정 </a:t>
            </a:r>
            <a:r>
              <a:rPr lang="ko-KR" altLang="en-US" dirty="0" err="1" smtClean="0">
                <a:sym typeface="Wingdings" pitchFamily="2" charset="2"/>
              </a:rPr>
              <a:t>트리는</a:t>
            </a:r>
            <a:r>
              <a:rPr lang="ko-KR" altLang="en-US" dirty="0" smtClean="0">
                <a:sym typeface="Wingdings" pitchFamily="2" charset="2"/>
              </a:rPr>
              <a:t> 숫자의 특성이 반영되지 않으므로 괜찮음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8" b="7703"/>
          <a:stretch/>
        </p:blipFill>
        <p:spPr bwMode="auto">
          <a:xfrm>
            <a:off x="0" y="2852936"/>
            <a:ext cx="9144000" cy="212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9088" y="4420178"/>
            <a:ext cx="506913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19088" y="4599781"/>
            <a:ext cx="5069135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19088" y="4751206"/>
            <a:ext cx="5069135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7882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인코딩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</a:t>
            </a:r>
            <a:r>
              <a:rPr lang="en-US" altLang="ko-KR" dirty="0" smtClean="0"/>
              <a:t>(One hot encoding):</a:t>
            </a:r>
            <a:br>
              <a:rPr lang="en-US" altLang="ko-KR" dirty="0" smtClean="0"/>
            </a:br>
            <a:r>
              <a:rPr lang="ko-KR" altLang="en-US" dirty="0" smtClean="0"/>
              <a:t>고유 값에 해당하는 칼럼만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나머지는 </a:t>
            </a:r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19797"/>
              </p:ext>
            </p:extLst>
          </p:nvPr>
        </p:nvGraphicFramePr>
        <p:xfrm>
          <a:off x="899592" y="3341831"/>
          <a:ext cx="1387921" cy="29667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38792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TV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냉장고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전자레인지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컴퓨터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선풍기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선풍기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믹서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믹서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45023"/>
              </p:ext>
            </p:extLst>
          </p:nvPr>
        </p:nvGraphicFramePr>
        <p:xfrm>
          <a:off x="2756198" y="2971760"/>
          <a:ext cx="553479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7975"/>
                <a:gridCol w="949643"/>
                <a:gridCol w="721043"/>
                <a:gridCol w="949643"/>
                <a:gridCol w="1406843"/>
                <a:gridCol w="94964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TV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냉장고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믹서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선풍기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전자레인지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컴퓨터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99592" y="3711396"/>
            <a:ext cx="1387921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56198" y="3711396"/>
            <a:ext cx="553479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8614" y="249906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원본 데이터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6016" y="249906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핫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인코딩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31231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2" b="14353"/>
          <a:stretch/>
        </p:blipFill>
        <p:spPr bwMode="auto">
          <a:xfrm>
            <a:off x="0" y="1052736"/>
            <a:ext cx="91440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3501008"/>
            <a:ext cx="23762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797152"/>
            <a:ext cx="2376264" cy="1989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33084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0" b="12640"/>
          <a:stretch/>
        </p:blipFill>
        <p:spPr bwMode="auto">
          <a:xfrm>
            <a:off x="0" y="1484784"/>
            <a:ext cx="9144000" cy="33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996697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판다스로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좀 더 간단하게 처리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93383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피처 스케일링</a:t>
                </a:r>
                <a:r>
                  <a:rPr lang="en-US" altLang="ko-KR" dirty="0" smtClean="0"/>
                  <a:t>(Feature Scaling)</a:t>
                </a:r>
              </a:p>
              <a:p>
                <a:pPr lvl="1"/>
                <a:r>
                  <a:rPr lang="ko-KR" altLang="en-US" dirty="0" smtClean="0"/>
                  <a:t>서로 다른 변수의 값 범위를 일정 수준으로 맞추는 작업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표준화</a:t>
                </a:r>
                <a:r>
                  <a:rPr lang="en-US" altLang="ko-KR" dirty="0" smtClean="0"/>
                  <a:t>: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피처 각각을 평균 </a:t>
                </a:r>
                <a:r>
                  <a:rPr lang="en-US" altLang="ko-KR" dirty="0" smtClean="0"/>
                  <a:t>0, </a:t>
                </a:r>
                <a:r>
                  <a:rPr lang="ko-KR" altLang="en-US" dirty="0" smtClean="0"/>
                  <a:t>분산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정규 분포로 변환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𝑛𝑒𝑤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𝑚𝑒𝑎𝑛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𝑠𝑡𝑑𝑒𝑣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정규화</a:t>
                </a:r>
                <a:r>
                  <a:rPr lang="en-US" altLang="ko-KR" dirty="0" smtClean="0"/>
                  <a:t>: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각 피처의 크기를 통일하기 위해 크기를 변환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거리 </a:t>
                </a:r>
                <a:r>
                  <a:rPr lang="en-US" altLang="ko-KR" dirty="0" err="1" smtClean="0"/>
                  <a:t>0~100km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금액 </a:t>
                </a:r>
                <a:r>
                  <a:rPr lang="en-US" altLang="ko-KR" dirty="0" smtClean="0"/>
                  <a:t>0~100,000,000,000</a:t>
                </a:r>
                <a:r>
                  <a:rPr lang="ko-KR" altLang="en-US" dirty="0" smtClean="0"/>
                  <a:t>원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𝑛𝑒𝑤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𝑚𝑖𝑛</m:t>
                        </m:r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𝑚𝑎𝑥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min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⁡(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 r="-1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273030" y="456732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0 ~ 1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변환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오른쪽 중괄호 5"/>
          <p:cNvSpPr/>
          <p:nvPr/>
        </p:nvSpPr>
        <p:spPr>
          <a:xfrm>
            <a:off x="5076056" y="4437112"/>
            <a:ext cx="155448" cy="684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479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 smtClean="0"/>
                  <a:t>사이킷런의 </a:t>
                </a:r>
                <a:r>
                  <a:rPr lang="en-US" altLang="ko-KR" dirty="0" smtClean="0"/>
                  <a:t>Normalizer </a:t>
                </a:r>
                <a:r>
                  <a:rPr lang="ko-KR" altLang="en-US" dirty="0" smtClean="0"/>
                  <a:t>모듈</a:t>
                </a:r>
                <a:r>
                  <a:rPr lang="en-US" altLang="ko-KR" dirty="0" smtClean="0"/>
                  <a:t>: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3</a:t>
                </a:r>
                <a:r>
                  <a:rPr lang="ko-KR" altLang="en-US" dirty="0" smtClean="0"/>
                  <a:t>개의 피처 </a:t>
                </a:r>
                <a:r>
                  <a:rPr lang="en-US" altLang="ko-KR" dirty="0" smtClean="0"/>
                  <a:t>x, y, z</a:t>
                </a:r>
                <a:r>
                  <a:rPr lang="ko-KR" altLang="en-US" dirty="0" smtClean="0"/>
                  <a:t>가 있는 경우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𝑛𝑒𝑤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t="-1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427175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StandardScaler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표준화를 지원하는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사이킷런의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서포트</a:t>
            </a:r>
            <a:r>
              <a:rPr lang="ko-KR" altLang="en-US" dirty="0" smtClean="0"/>
              <a:t> 벡터 머신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선형 회귀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회귀는 데이터가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분포라고 가정하고 구현됨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사전에 데이터 표준화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84336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4" b="13849"/>
          <a:stretch/>
        </p:blipFill>
        <p:spPr bwMode="auto">
          <a:xfrm>
            <a:off x="0" y="1010580"/>
            <a:ext cx="914400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3645024"/>
            <a:ext cx="302433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4435574"/>
            <a:ext cx="3024336" cy="792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5216574"/>
            <a:ext cx="3024336" cy="79208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6016574"/>
            <a:ext cx="3024336" cy="7920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123855" y="2247900"/>
            <a:ext cx="371570" cy="1504950"/>
          </a:xfrm>
          <a:custGeom>
            <a:avLst/>
            <a:gdLst>
              <a:gd name="connsiteX0" fmla="*/ 371570 w 371570"/>
              <a:gd name="connsiteY0" fmla="*/ 0 h 1504950"/>
              <a:gd name="connsiteX1" fmla="*/ 95 w 371570"/>
              <a:gd name="connsiteY1" fmla="*/ 400050 h 1504950"/>
              <a:gd name="connsiteX2" fmla="*/ 342995 w 371570"/>
              <a:gd name="connsiteY2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570" h="1504950">
                <a:moveTo>
                  <a:pt x="371570" y="0"/>
                </a:moveTo>
                <a:cubicBezTo>
                  <a:pt x="188213" y="74612"/>
                  <a:pt x="4857" y="149225"/>
                  <a:pt x="95" y="400050"/>
                </a:cubicBezTo>
                <a:cubicBezTo>
                  <a:pt x="-4667" y="650875"/>
                  <a:pt x="169164" y="1077912"/>
                  <a:pt x="342995" y="15049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904822" y="2419350"/>
            <a:ext cx="590603" cy="2152650"/>
          </a:xfrm>
          <a:custGeom>
            <a:avLst/>
            <a:gdLst>
              <a:gd name="connsiteX0" fmla="*/ 590603 w 590603"/>
              <a:gd name="connsiteY0" fmla="*/ 0 h 2152650"/>
              <a:gd name="connsiteX1" fmla="*/ 53 w 590603"/>
              <a:gd name="connsiteY1" fmla="*/ 628650 h 2152650"/>
              <a:gd name="connsiteX2" fmla="*/ 552503 w 590603"/>
              <a:gd name="connsiteY2" fmla="*/ 215265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603" h="2152650">
                <a:moveTo>
                  <a:pt x="590603" y="0"/>
                </a:moveTo>
                <a:cubicBezTo>
                  <a:pt x="298503" y="134937"/>
                  <a:pt x="6403" y="269875"/>
                  <a:pt x="53" y="628650"/>
                </a:cubicBezTo>
                <a:cubicBezTo>
                  <a:pt x="-6297" y="987425"/>
                  <a:pt x="552503" y="2152650"/>
                  <a:pt x="552503" y="215265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371850" y="3324225"/>
            <a:ext cx="1782308" cy="2085975"/>
          </a:xfrm>
          <a:custGeom>
            <a:avLst/>
            <a:gdLst>
              <a:gd name="connsiteX0" fmla="*/ 0 w 1782308"/>
              <a:gd name="connsiteY0" fmla="*/ 0 h 2085975"/>
              <a:gd name="connsiteX1" fmla="*/ 1533525 w 1782308"/>
              <a:gd name="connsiteY1" fmla="*/ 257175 h 2085975"/>
              <a:gd name="connsiteX2" fmla="*/ 1743075 w 1782308"/>
              <a:gd name="connsiteY2" fmla="*/ 1466850 h 2085975"/>
              <a:gd name="connsiteX3" fmla="*/ 1143000 w 1782308"/>
              <a:gd name="connsiteY3" fmla="*/ 2085975 h 208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2308" h="2085975">
                <a:moveTo>
                  <a:pt x="0" y="0"/>
                </a:moveTo>
                <a:cubicBezTo>
                  <a:pt x="621506" y="6350"/>
                  <a:pt x="1243013" y="12700"/>
                  <a:pt x="1533525" y="257175"/>
                </a:cubicBezTo>
                <a:cubicBezTo>
                  <a:pt x="1824037" y="501650"/>
                  <a:pt x="1808162" y="1162050"/>
                  <a:pt x="1743075" y="1466850"/>
                </a:cubicBezTo>
                <a:cubicBezTo>
                  <a:pt x="1677988" y="1771650"/>
                  <a:pt x="1410494" y="1928812"/>
                  <a:pt x="1143000" y="20859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314700" y="3451040"/>
            <a:ext cx="2463036" cy="2825935"/>
          </a:xfrm>
          <a:custGeom>
            <a:avLst/>
            <a:gdLst>
              <a:gd name="connsiteX0" fmla="*/ 0 w 2463036"/>
              <a:gd name="connsiteY0" fmla="*/ 25585 h 2825935"/>
              <a:gd name="connsiteX1" fmla="*/ 1276350 w 2463036"/>
              <a:gd name="connsiteY1" fmla="*/ 92260 h 2825935"/>
              <a:gd name="connsiteX2" fmla="*/ 2438400 w 2463036"/>
              <a:gd name="connsiteY2" fmla="*/ 778060 h 2825935"/>
              <a:gd name="connsiteX3" fmla="*/ 2000250 w 2463036"/>
              <a:gd name="connsiteY3" fmla="*/ 2073460 h 2825935"/>
              <a:gd name="connsiteX4" fmla="*/ 1190625 w 2463036"/>
              <a:gd name="connsiteY4" fmla="*/ 2825935 h 28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036" h="2825935">
                <a:moveTo>
                  <a:pt x="0" y="25585"/>
                </a:moveTo>
                <a:cubicBezTo>
                  <a:pt x="434975" y="-3784"/>
                  <a:pt x="869950" y="-33152"/>
                  <a:pt x="1276350" y="92260"/>
                </a:cubicBezTo>
                <a:cubicBezTo>
                  <a:pt x="1682750" y="217672"/>
                  <a:pt x="2317750" y="447860"/>
                  <a:pt x="2438400" y="778060"/>
                </a:cubicBezTo>
                <a:cubicBezTo>
                  <a:pt x="2559050" y="1108260"/>
                  <a:pt x="2208212" y="1732148"/>
                  <a:pt x="2000250" y="2073460"/>
                </a:cubicBezTo>
                <a:cubicBezTo>
                  <a:pt x="1792288" y="2414772"/>
                  <a:pt x="1491456" y="2620353"/>
                  <a:pt x="1190625" y="282593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22766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파일 저장</a:t>
            </a:r>
            <a:r>
              <a:rPr lang="en-US" altLang="ko-KR" dirty="0"/>
              <a:t>/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3" y="1062087"/>
            <a:ext cx="8715375" cy="567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1235249" y="2458988"/>
            <a:ext cx="504056" cy="50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39561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MinMaxScaler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값을 </a:t>
            </a:r>
            <a:r>
              <a:rPr lang="en-US" altLang="ko-KR" dirty="0" smtClean="0"/>
              <a:t>0~1 </a:t>
            </a:r>
            <a:r>
              <a:rPr lang="ko-KR" altLang="en-US" dirty="0" smtClean="0"/>
              <a:t>범위로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음수 값이 있으면 </a:t>
            </a:r>
            <a:r>
              <a:rPr lang="en-US" altLang="ko-KR" dirty="0" smtClean="0"/>
              <a:t>-1~1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7" b="14151"/>
          <a:stretch/>
        </p:blipFill>
        <p:spPr bwMode="auto">
          <a:xfrm>
            <a:off x="0" y="2564904"/>
            <a:ext cx="9144000" cy="315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4141292"/>
            <a:ext cx="1944216" cy="727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4871044"/>
            <a:ext cx="1944216" cy="8466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1432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StandardScaler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MinMaxScaler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시 주의할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데이터로 만든 스케일링 정보를 그대로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테스트 데이터에 적용해야 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 그러면 학습 데이터와 테스트 데이터의 스케일링이 달라서 결과가 </a:t>
            </a:r>
            <a:r>
              <a:rPr lang="ko-KR" altLang="en-US" dirty="0" err="1" smtClean="0"/>
              <a:t>이상해짐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데이터로 </a:t>
            </a:r>
            <a:r>
              <a:rPr lang="en-US" altLang="ko-KR" dirty="0" smtClean="0"/>
              <a:t>fit(), transform()</a:t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테스트 데이터로 </a:t>
            </a:r>
            <a:r>
              <a:rPr lang="en-US" altLang="ko-KR" dirty="0" smtClean="0">
                <a:sym typeface="Wingdings" pitchFamily="2" charset="2"/>
              </a:rPr>
              <a:t>transform()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079596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39" b="6393"/>
          <a:stretch/>
        </p:blipFill>
        <p:spPr bwMode="auto">
          <a:xfrm>
            <a:off x="0" y="976672"/>
            <a:ext cx="91440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4476750" y="3676650"/>
            <a:ext cx="523941" cy="238125"/>
          </a:xfrm>
          <a:custGeom>
            <a:avLst/>
            <a:gdLst>
              <a:gd name="connsiteX0" fmla="*/ 0 w 523941"/>
              <a:gd name="connsiteY0" fmla="*/ 0 h 238125"/>
              <a:gd name="connsiteX1" fmla="*/ 523875 w 523941"/>
              <a:gd name="connsiteY1" fmla="*/ 152400 h 238125"/>
              <a:gd name="connsiteX2" fmla="*/ 28575 w 523941"/>
              <a:gd name="connsiteY2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941" h="238125">
                <a:moveTo>
                  <a:pt x="0" y="0"/>
                </a:moveTo>
                <a:cubicBezTo>
                  <a:pt x="259556" y="56356"/>
                  <a:pt x="519113" y="112713"/>
                  <a:pt x="523875" y="152400"/>
                </a:cubicBezTo>
                <a:cubicBezTo>
                  <a:pt x="528638" y="192088"/>
                  <a:pt x="278606" y="215106"/>
                  <a:pt x="28575" y="23812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0691" y="3611046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1/10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스케일링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028950" y="4057650"/>
            <a:ext cx="763626" cy="171450"/>
          </a:xfrm>
          <a:custGeom>
            <a:avLst/>
            <a:gdLst>
              <a:gd name="connsiteX0" fmla="*/ 0 w 763626"/>
              <a:gd name="connsiteY0" fmla="*/ 0 h 171450"/>
              <a:gd name="connsiteX1" fmla="*/ 762000 w 763626"/>
              <a:gd name="connsiteY1" fmla="*/ 142875 h 171450"/>
              <a:gd name="connsiteX2" fmla="*/ 161925 w 763626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626" h="171450">
                <a:moveTo>
                  <a:pt x="0" y="0"/>
                </a:moveTo>
                <a:cubicBezTo>
                  <a:pt x="367506" y="57150"/>
                  <a:pt x="735013" y="114300"/>
                  <a:pt x="762000" y="142875"/>
                </a:cubicBezTo>
                <a:cubicBezTo>
                  <a:pt x="788988" y="171450"/>
                  <a:pt x="475456" y="171450"/>
                  <a:pt x="161925" y="17145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35736" y="401482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1/5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스케일링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864" y="4437112"/>
            <a:ext cx="873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 데이터는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1/10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스케일링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테스트 데이터는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1/5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스케일링 되므로 이상함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5656" y="3658671"/>
            <a:ext cx="2952328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3822442"/>
            <a:ext cx="2952328" cy="1846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5656" y="3980378"/>
            <a:ext cx="1476164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656" y="4143375"/>
            <a:ext cx="1728192" cy="1440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4160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전처리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457200" y="4437112"/>
            <a:ext cx="8578850" cy="2232993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전체 데이터를 스케일링 변환한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학습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 데이터로 분리하는 것이 좋음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43</a:t>
            </a:fld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52" b="6191"/>
          <a:stretch/>
        </p:blipFill>
        <p:spPr bwMode="auto">
          <a:xfrm>
            <a:off x="0" y="1052736"/>
            <a:ext cx="91440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4048125" y="3619500"/>
            <a:ext cx="990868" cy="200025"/>
          </a:xfrm>
          <a:custGeom>
            <a:avLst/>
            <a:gdLst>
              <a:gd name="connsiteX0" fmla="*/ 0 w 990868"/>
              <a:gd name="connsiteY0" fmla="*/ 0 h 200025"/>
              <a:gd name="connsiteX1" fmla="*/ 981075 w 990868"/>
              <a:gd name="connsiteY1" fmla="*/ 95250 h 200025"/>
              <a:gd name="connsiteX2" fmla="*/ 419100 w 990868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868" h="200025">
                <a:moveTo>
                  <a:pt x="0" y="0"/>
                </a:moveTo>
                <a:cubicBezTo>
                  <a:pt x="455612" y="30956"/>
                  <a:pt x="911225" y="61913"/>
                  <a:pt x="981075" y="95250"/>
                </a:cubicBezTo>
                <a:cubicBezTo>
                  <a:pt x="1050925" y="128587"/>
                  <a:pt x="735012" y="164306"/>
                  <a:pt x="419100" y="20002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91" y="3611046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1/10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스케일링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838450" y="3933825"/>
            <a:ext cx="844409" cy="209550"/>
          </a:xfrm>
          <a:custGeom>
            <a:avLst/>
            <a:gdLst>
              <a:gd name="connsiteX0" fmla="*/ 0 w 844409"/>
              <a:gd name="connsiteY0" fmla="*/ 0 h 209550"/>
              <a:gd name="connsiteX1" fmla="*/ 838200 w 844409"/>
              <a:gd name="connsiteY1" fmla="*/ 133350 h 209550"/>
              <a:gd name="connsiteX2" fmla="*/ 314325 w 844409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4409" h="209550">
                <a:moveTo>
                  <a:pt x="0" y="0"/>
                </a:moveTo>
                <a:cubicBezTo>
                  <a:pt x="392906" y="49212"/>
                  <a:pt x="785813" y="98425"/>
                  <a:pt x="838200" y="133350"/>
                </a:cubicBezTo>
                <a:cubicBezTo>
                  <a:pt x="890588" y="168275"/>
                  <a:pt x="602456" y="188912"/>
                  <a:pt x="314325" y="20955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35896" y="395870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1/10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스케일링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75656" y="3563421"/>
            <a:ext cx="2952328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656" y="3727192"/>
            <a:ext cx="2952328" cy="1846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75656" y="3885128"/>
            <a:ext cx="1476164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75656" y="4048125"/>
            <a:ext cx="1728192" cy="1440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3520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타이타닉</a:t>
            </a:r>
            <a:r>
              <a:rPr lang="ko-KR" altLang="en-US" dirty="0" smtClean="0"/>
              <a:t> 생존자 예측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400" dirty="0" err="1" smtClean="0"/>
              <a:t>타이타닉</a:t>
            </a:r>
            <a:r>
              <a:rPr lang="ko-KR" altLang="en-US" sz="2400" dirty="0" smtClean="0"/>
              <a:t> 탑승자 데이터</a:t>
            </a:r>
            <a:endParaRPr lang="en-US" altLang="ko-KR" sz="2400" dirty="0" smtClean="0"/>
          </a:p>
          <a:p>
            <a:pPr lvl="1"/>
            <a:r>
              <a:rPr lang="en-US" altLang="ko-KR" sz="2000" dirty="0" err="1" smtClean="0"/>
              <a:t>PassengerId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탑승자 데이터 일련 번호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Survived: </a:t>
            </a:r>
            <a:r>
              <a:rPr lang="ko-KR" altLang="en-US" sz="2000" dirty="0" smtClean="0"/>
              <a:t>생존 여부 </a:t>
            </a:r>
            <a:r>
              <a:rPr lang="en-US" altLang="ko-KR" sz="2000" dirty="0" smtClean="0"/>
              <a:t>0: </a:t>
            </a:r>
            <a:r>
              <a:rPr lang="ko-KR" altLang="en-US" sz="2000" dirty="0" smtClean="0"/>
              <a:t>사망</a:t>
            </a:r>
            <a:r>
              <a:rPr lang="en-US" altLang="ko-KR" sz="2000" dirty="0" smtClean="0"/>
              <a:t>, 1: </a:t>
            </a:r>
            <a:r>
              <a:rPr lang="ko-KR" altLang="en-US" sz="2000" dirty="0" smtClean="0"/>
              <a:t>생존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Pclass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티켓의 선실 등급</a:t>
            </a:r>
            <a:r>
              <a:rPr lang="en-US" altLang="ko-KR" sz="2000" dirty="0" smtClean="0"/>
              <a:t>, 1: </a:t>
            </a:r>
            <a:r>
              <a:rPr lang="ko-KR" altLang="en-US" sz="2000" dirty="0" smtClean="0"/>
              <a:t>일등석</a:t>
            </a:r>
            <a:r>
              <a:rPr lang="en-US" altLang="ko-KR" sz="2000" dirty="0" smtClean="0"/>
              <a:t>, 2: </a:t>
            </a:r>
            <a:r>
              <a:rPr lang="ko-KR" altLang="en-US" sz="2000" dirty="0" smtClean="0"/>
              <a:t>이등석</a:t>
            </a:r>
            <a:r>
              <a:rPr lang="en-US" altLang="ko-KR" sz="2000" dirty="0" smtClean="0"/>
              <a:t>, 3: </a:t>
            </a:r>
            <a:r>
              <a:rPr lang="ko-KR" altLang="en-US" sz="2000" dirty="0" smtClean="0"/>
              <a:t>삼등석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Name: </a:t>
            </a:r>
            <a:r>
              <a:rPr lang="ko-KR" altLang="en-US" sz="2000" dirty="0" smtClean="0"/>
              <a:t>탑승자 이름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Sex: </a:t>
            </a:r>
            <a:r>
              <a:rPr lang="ko-KR" altLang="en-US" sz="2000" dirty="0" smtClean="0"/>
              <a:t>탑승자 성별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Age: </a:t>
            </a:r>
            <a:r>
              <a:rPr lang="ko-KR" altLang="en-US" sz="2000" dirty="0" smtClean="0"/>
              <a:t>탑승자 나이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SibSp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같이 탑승한 </a:t>
            </a:r>
            <a:r>
              <a:rPr lang="ko-KR" altLang="en-US" sz="2000" dirty="0" err="1" smtClean="0"/>
              <a:t>형제자매</a:t>
            </a:r>
            <a:r>
              <a:rPr lang="ko-KR" altLang="en-US" sz="2000" dirty="0" smtClean="0"/>
              <a:t> 또는 배우자 인원 수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Parch: </a:t>
            </a:r>
            <a:r>
              <a:rPr lang="ko-KR" altLang="en-US" sz="2000" dirty="0" smtClean="0"/>
              <a:t>같이 탑승한 부모 또는 어린이 인원 수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Ticket: </a:t>
            </a:r>
            <a:r>
              <a:rPr lang="ko-KR" altLang="en-US" sz="2000" dirty="0" smtClean="0"/>
              <a:t>티켓 번호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Fare: </a:t>
            </a:r>
            <a:r>
              <a:rPr lang="ko-KR" altLang="en-US" sz="2000" dirty="0" smtClean="0"/>
              <a:t>요금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Cabin: </a:t>
            </a:r>
            <a:r>
              <a:rPr lang="ko-KR" altLang="en-US" sz="2000" dirty="0" smtClean="0"/>
              <a:t>선실 번호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Embarked: </a:t>
            </a:r>
            <a:r>
              <a:rPr lang="ko-KR" altLang="en-US" sz="2000" dirty="0" smtClean="0"/>
              <a:t>중간 정착 항구</a:t>
            </a:r>
            <a:r>
              <a:rPr lang="en-US" altLang="ko-KR" sz="2000" dirty="0" smtClean="0"/>
              <a:t>, C: Cherbourg, Q: Queenstown, </a:t>
            </a:r>
            <a:br>
              <a:rPr lang="en-US" altLang="ko-KR" sz="2000" dirty="0" smtClean="0"/>
            </a:br>
            <a:r>
              <a:rPr lang="en-US" altLang="ko-KR" sz="2000" dirty="0" smtClean="0"/>
              <a:t>S: Southampton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73940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56" b="14083"/>
          <a:stretch/>
        </p:blipFill>
        <p:spPr bwMode="auto">
          <a:xfrm>
            <a:off x="0" y="976672"/>
            <a:ext cx="91440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68438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타이타닉</a:t>
            </a:r>
            <a:r>
              <a:rPr lang="ko-KR" altLang="en-US" dirty="0" smtClean="0"/>
              <a:t> 생존자 예측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46</a:t>
            </a:fld>
            <a:endParaRPr lang="en-US" altLang="ko-KR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3" b="9713"/>
          <a:stretch/>
        </p:blipFill>
        <p:spPr bwMode="auto">
          <a:xfrm>
            <a:off x="9203" y="976672"/>
            <a:ext cx="9144000" cy="347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자유형 2"/>
          <p:cNvSpPr/>
          <p:nvPr/>
        </p:nvSpPr>
        <p:spPr>
          <a:xfrm>
            <a:off x="3733800" y="1314450"/>
            <a:ext cx="971550" cy="247650"/>
          </a:xfrm>
          <a:custGeom>
            <a:avLst/>
            <a:gdLst>
              <a:gd name="connsiteX0" fmla="*/ 0 w 971550"/>
              <a:gd name="connsiteY0" fmla="*/ 247650 h 247650"/>
              <a:gd name="connsiteX1" fmla="*/ 971550 w 971550"/>
              <a:gd name="connsiteY1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1550" h="247650">
                <a:moveTo>
                  <a:pt x="0" y="247650"/>
                </a:moveTo>
                <a:lnTo>
                  <a:pt x="97155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05350" y="1068943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개수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891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4105275" y="1815356"/>
            <a:ext cx="723900" cy="396115"/>
          </a:xfrm>
          <a:custGeom>
            <a:avLst/>
            <a:gdLst>
              <a:gd name="connsiteX0" fmla="*/ 0 w 723900"/>
              <a:gd name="connsiteY0" fmla="*/ 365869 h 396115"/>
              <a:gd name="connsiteX1" fmla="*/ 371475 w 723900"/>
              <a:gd name="connsiteY1" fmla="*/ 365869 h 396115"/>
              <a:gd name="connsiteX2" fmla="*/ 390525 w 723900"/>
              <a:gd name="connsiteY2" fmla="*/ 51544 h 396115"/>
              <a:gd name="connsiteX3" fmla="*/ 723900 w 723900"/>
              <a:gd name="connsiteY3" fmla="*/ 3919 h 39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" h="396115">
                <a:moveTo>
                  <a:pt x="0" y="365869"/>
                </a:moveTo>
                <a:cubicBezTo>
                  <a:pt x="153193" y="392063"/>
                  <a:pt x="306387" y="418257"/>
                  <a:pt x="371475" y="365869"/>
                </a:cubicBezTo>
                <a:cubicBezTo>
                  <a:pt x="436563" y="313481"/>
                  <a:pt x="331788" y="111869"/>
                  <a:pt x="390525" y="51544"/>
                </a:cubicBezTo>
                <a:cubicBezTo>
                  <a:pt x="449262" y="-8781"/>
                  <a:pt x="586581" y="-2431"/>
                  <a:pt x="723900" y="391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29175" y="1644081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Null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아닌 것이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891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4229100" y="2647950"/>
            <a:ext cx="742950" cy="331965"/>
          </a:xfrm>
          <a:custGeom>
            <a:avLst/>
            <a:gdLst>
              <a:gd name="connsiteX0" fmla="*/ 0 w 742950"/>
              <a:gd name="connsiteY0" fmla="*/ 314325 h 331965"/>
              <a:gd name="connsiteX1" fmla="*/ 352425 w 742950"/>
              <a:gd name="connsiteY1" fmla="*/ 304800 h 331965"/>
              <a:gd name="connsiteX2" fmla="*/ 438150 w 742950"/>
              <a:gd name="connsiteY2" fmla="*/ 57150 h 331965"/>
              <a:gd name="connsiteX3" fmla="*/ 742950 w 742950"/>
              <a:gd name="connsiteY3" fmla="*/ 0 h 33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331965">
                <a:moveTo>
                  <a:pt x="0" y="314325"/>
                </a:moveTo>
                <a:cubicBezTo>
                  <a:pt x="139700" y="330993"/>
                  <a:pt x="279400" y="347662"/>
                  <a:pt x="352425" y="304800"/>
                </a:cubicBezTo>
                <a:cubicBezTo>
                  <a:pt x="425450" y="261938"/>
                  <a:pt x="373063" y="107950"/>
                  <a:pt x="438150" y="57150"/>
                </a:cubicBezTo>
                <a:cubicBezTo>
                  <a:pt x="503238" y="6350"/>
                  <a:pt x="623094" y="3175"/>
                  <a:pt x="74295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72050" y="2463284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Null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아닌 것이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714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Null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177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699792" y="3018015"/>
            <a:ext cx="216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99792" y="3789040"/>
            <a:ext cx="216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699792" y="3933056"/>
            <a:ext cx="216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1715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Age</a:t>
            </a:r>
            <a:r>
              <a:rPr lang="ko-KR" altLang="en-US" dirty="0"/>
              <a:t>는 평균 나이</a:t>
            </a:r>
            <a:r>
              <a:rPr lang="en-US" altLang="ko-KR" dirty="0"/>
              <a:t>, Cabin</a:t>
            </a:r>
            <a:r>
              <a:rPr lang="ko-KR" altLang="en-US" dirty="0"/>
              <a:t>과 </a:t>
            </a:r>
            <a:r>
              <a:rPr lang="en-US" altLang="ko-KR" dirty="0" err="1"/>
              <a:t>Embardked</a:t>
            </a:r>
            <a:r>
              <a:rPr lang="ko-KR" altLang="en-US" dirty="0"/>
              <a:t>는 </a:t>
            </a:r>
            <a:r>
              <a:rPr lang="en-US" altLang="ko-KR" dirty="0"/>
              <a:t>‘N’</a:t>
            </a:r>
            <a:r>
              <a:rPr lang="ko-KR" altLang="en-US" dirty="0"/>
              <a:t>으로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Null</a:t>
            </a:r>
            <a:r>
              <a:rPr lang="ko-KR" altLang="en-US" dirty="0"/>
              <a:t>을 변경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1" b="17848"/>
          <a:stretch/>
        </p:blipFill>
        <p:spPr bwMode="auto">
          <a:xfrm>
            <a:off x="0" y="1988840"/>
            <a:ext cx="914400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43403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Sex, Cabin, Embarked</a:t>
            </a:r>
            <a:r>
              <a:rPr lang="ko-KR" altLang="en-US" dirty="0" smtClean="0"/>
              <a:t>의 값 분포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9" b="17201"/>
          <a:stretch/>
        </p:blipFill>
        <p:spPr bwMode="auto">
          <a:xfrm>
            <a:off x="0" y="1628800"/>
            <a:ext cx="914400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03648" y="2276872"/>
            <a:ext cx="34563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799605"/>
            <a:ext cx="3456384" cy="1820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03648" y="4619623"/>
            <a:ext cx="3456384" cy="80965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419600" y="3044214"/>
            <a:ext cx="1143000" cy="318111"/>
          </a:xfrm>
          <a:custGeom>
            <a:avLst/>
            <a:gdLst>
              <a:gd name="connsiteX0" fmla="*/ 0 w 1143000"/>
              <a:gd name="connsiteY0" fmla="*/ 318111 h 318111"/>
              <a:gd name="connsiteX1" fmla="*/ 685800 w 1143000"/>
              <a:gd name="connsiteY1" fmla="*/ 22836 h 318111"/>
              <a:gd name="connsiteX2" fmla="*/ 1143000 w 1143000"/>
              <a:gd name="connsiteY2" fmla="*/ 41886 h 31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18111">
                <a:moveTo>
                  <a:pt x="0" y="318111"/>
                </a:moveTo>
                <a:cubicBezTo>
                  <a:pt x="247650" y="193492"/>
                  <a:pt x="495300" y="68873"/>
                  <a:pt x="685800" y="22836"/>
                </a:cubicBezTo>
                <a:cubicBezTo>
                  <a:pt x="876300" y="-23201"/>
                  <a:pt x="1009650" y="9342"/>
                  <a:pt x="1143000" y="41886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62600" y="2872669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정리가 안되어 있음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첫 글자로 구분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2" t="59876" r="46421" b="12099"/>
          <a:stretch/>
        </p:blipFill>
        <p:spPr bwMode="auto">
          <a:xfrm>
            <a:off x="5004048" y="3562126"/>
            <a:ext cx="4104000" cy="21124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19172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성별에 따른 생존율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3" b="3747"/>
          <a:stretch/>
        </p:blipFill>
        <p:spPr bwMode="auto">
          <a:xfrm>
            <a:off x="0" y="1628800"/>
            <a:ext cx="91440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3059832" y="2309837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37620" y="2125171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생존율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233/314=74.2%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59832" y="2605554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37620" y="242088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생존율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109/577=18.9%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0" b="18237"/>
          <a:stretch/>
        </p:blipFill>
        <p:spPr bwMode="auto">
          <a:xfrm>
            <a:off x="0" y="3140968"/>
            <a:ext cx="9144000" cy="3166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8177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파일 저장</a:t>
            </a:r>
            <a:r>
              <a:rPr lang="en-US" altLang="ko-KR" dirty="0"/>
              <a:t>/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3" y="1062087"/>
            <a:ext cx="8715375" cy="567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00625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객실 등급과 성별에 따른 생존율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5" b="16684"/>
          <a:stretch/>
        </p:blipFill>
        <p:spPr bwMode="auto">
          <a:xfrm>
            <a:off x="0" y="1628800"/>
            <a:ext cx="91440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38261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나이에 따른 생존율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7" b="6154"/>
          <a:stretch/>
        </p:blipFill>
        <p:spPr bwMode="auto">
          <a:xfrm>
            <a:off x="0" y="530907"/>
            <a:ext cx="9144000" cy="636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96136" y="548680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itchFamily="50" charset="-127"/>
                <a:ea typeface="맑은 고딕" pitchFamily="50" charset="-127"/>
              </a:rPr>
              <a:t>나이에 따른 생존율</a:t>
            </a: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76354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문자열 카테고리 피처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숫자형</a:t>
            </a:r>
            <a:r>
              <a:rPr lang="ko-KR" altLang="en-US" dirty="0" smtClean="0">
                <a:sym typeface="Wingdings" pitchFamily="2" charset="2"/>
              </a:rPr>
              <a:t> 카테고리 피처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3" b="15148"/>
          <a:stretch/>
        </p:blipFill>
        <p:spPr bwMode="auto">
          <a:xfrm>
            <a:off x="0" y="1628800"/>
            <a:ext cx="9144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52320" y="3762400"/>
            <a:ext cx="1152128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31457" y="3762400"/>
            <a:ext cx="316607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570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함수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2" b="15094"/>
          <a:stretch/>
        </p:blipFill>
        <p:spPr bwMode="auto">
          <a:xfrm>
            <a:off x="0" y="1690836"/>
            <a:ext cx="9144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68553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6" b="27393"/>
          <a:stretch/>
        </p:blipFill>
        <p:spPr bwMode="auto">
          <a:xfrm>
            <a:off x="0" y="1628800"/>
            <a:ext cx="914400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5301208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5519489"/>
            <a:ext cx="1656184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5663489"/>
            <a:ext cx="1656184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66464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교차 검증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6" b="7346"/>
          <a:stretch/>
        </p:blipFill>
        <p:spPr bwMode="auto">
          <a:xfrm>
            <a:off x="0" y="1700808"/>
            <a:ext cx="914400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75656" y="4621051"/>
            <a:ext cx="1656184" cy="243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4855927"/>
            <a:ext cx="1656184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999927"/>
            <a:ext cx="1656184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5656" y="5157240"/>
            <a:ext cx="1656184" cy="144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656" y="5320290"/>
            <a:ext cx="1656184" cy="144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5464290"/>
            <a:ext cx="1656184" cy="14400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3343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타이타닉</a:t>
            </a:r>
            <a:r>
              <a:rPr lang="ko-KR" altLang="en-US" dirty="0"/>
              <a:t> 생존자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교차 검증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1" b="13739"/>
          <a:stretch/>
        </p:blipFill>
        <p:spPr bwMode="auto">
          <a:xfrm>
            <a:off x="0" y="1628800"/>
            <a:ext cx="91440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75656" y="2681312"/>
            <a:ext cx="1656184" cy="243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5656" y="2916188"/>
            <a:ext cx="1656184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3060188"/>
            <a:ext cx="1656184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5656" y="3217501"/>
            <a:ext cx="1656184" cy="144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656" y="3380551"/>
            <a:ext cx="1656184" cy="1440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3524551"/>
            <a:ext cx="1656184" cy="14400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71369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타이타닉 생존자 예측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최적의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57</a:t>
            </a:fld>
            <a:endParaRPr lang="en-US" altLang="ko-KR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3" b="8646"/>
          <a:stretch/>
        </p:blipFill>
        <p:spPr bwMode="auto">
          <a:xfrm>
            <a:off x="0" y="1628800"/>
            <a:ext cx="91440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75656" y="4086597"/>
            <a:ext cx="43204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656" y="4299942"/>
            <a:ext cx="4320480" cy="18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4477750"/>
            <a:ext cx="4320480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891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492896"/>
            <a:ext cx="92333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평가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03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33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머신러닝의</a:t>
            </a:r>
            <a:r>
              <a:rPr lang="ko-KR" altLang="en-US" dirty="0" smtClean="0"/>
              <a:t> 과정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회귀의 성능 평가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오차 평균 기반</a:t>
            </a:r>
            <a:endParaRPr lang="en-US" altLang="ko-KR" dirty="0" smtClean="0"/>
          </a:p>
          <a:p>
            <a:r>
              <a:rPr lang="ko-KR" altLang="en-US" dirty="0" smtClean="0"/>
              <a:t>분류의 성능 평가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정확도</a:t>
            </a:r>
            <a:r>
              <a:rPr lang="en-US" altLang="ko-KR" dirty="0" smtClean="0"/>
              <a:t>(Accuracy)</a:t>
            </a:r>
          </a:p>
          <a:p>
            <a:pPr lvl="1"/>
            <a:r>
              <a:rPr lang="ko-KR" altLang="en-US" dirty="0" smtClean="0"/>
              <a:t>오차 행렬</a:t>
            </a:r>
            <a:r>
              <a:rPr lang="en-US" altLang="ko-KR" dirty="0" smtClean="0"/>
              <a:t>(Confusion Matrix)</a:t>
            </a:r>
          </a:p>
          <a:p>
            <a:pPr lvl="1"/>
            <a:r>
              <a:rPr lang="ko-KR" altLang="en-US" dirty="0" smtClean="0"/>
              <a:t>정밀도</a:t>
            </a:r>
            <a:r>
              <a:rPr lang="en-US" altLang="ko-KR" dirty="0" smtClean="0"/>
              <a:t>(Precision)</a:t>
            </a:r>
          </a:p>
          <a:p>
            <a:pPr lvl="1"/>
            <a:r>
              <a:rPr lang="ko-KR" altLang="en-US" dirty="0" err="1" smtClean="0"/>
              <a:t>재현율</a:t>
            </a:r>
            <a:r>
              <a:rPr lang="en-US" altLang="ko-KR" dirty="0" smtClean="0"/>
              <a:t>(Recall)</a:t>
            </a:r>
          </a:p>
          <a:p>
            <a:pPr lvl="1"/>
            <a:r>
              <a:rPr lang="en-US" altLang="ko-KR" dirty="0" err="1" smtClean="0"/>
              <a:t>F1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스코어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ROC </a:t>
            </a:r>
            <a:r>
              <a:rPr lang="en-US" altLang="ko-KR" dirty="0" err="1" smtClean="0"/>
              <a:t>AUC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99592" y="1650504"/>
            <a:ext cx="1656184" cy="7703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endParaRPr lang="en-US" altLang="ko-KR" sz="2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가공</a:t>
            </a:r>
            <a:r>
              <a:rPr lang="en-US" altLang="ko-KR" sz="2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변환</a:t>
            </a:r>
            <a:endParaRPr lang="ko-KR" altLang="en-US" sz="2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059832" y="1650504"/>
            <a:ext cx="1656184" cy="77038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</a:t>
            </a:r>
            <a:endParaRPr lang="en-US" altLang="ko-KR" sz="2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r>
              <a:rPr lang="en-US" altLang="ko-KR" sz="2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예측</a:t>
            </a:r>
            <a:endParaRPr lang="ko-KR" altLang="en-US" sz="2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20072" y="1650504"/>
            <a:ext cx="1656184" cy="77038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</a:t>
            </a:r>
            <a:r>
              <a:rPr lang="ko-KR" altLang="en-US" sz="2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>
            <a:off x="2555776" y="2035696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4716016" y="2035696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9469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파일 저장</a:t>
            </a:r>
            <a:r>
              <a:rPr lang="en-US" altLang="ko-KR" dirty="0"/>
              <a:t>/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3" y="1062087"/>
            <a:ext cx="8715375" cy="567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1403648" y="4082405"/>
            <a:ext cx="504056" cy="50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6114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정확도 </a:t>
            </a:r>
            <a:r>
              <a:rPr lang="en-US" altLang="ko-KR" dirty="0" smtClean="0"/>
              <a:t>(Accuracy)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실제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데이터에서 예측 데이터가 얼마나 같은지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판단하는 지표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이진 분류의 경우 데이터 구성에 따라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머신 러닝 모델의 성능을 왜곡할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2348880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정확도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279526" y="2579712"/>
            <a:ext cx="594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69461" y="2564904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맑은 고딕" pitchFamily="50" charset="-127"/>
                <a:ea typeface="맑은 고딕" pitchFamily="50" charset="-127"/>
              </a:rPr>
              <a:t>전체 예측 데이터 건수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69461" y="2092424"/>
            <a:ext cx="5654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예측 결과가 실제와 동일한 데이터 건수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48601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정확도 </a:t>
            </a:r>
            <a:r>
              <a:rPr lang="en-US" altLang="ko-KR" dirty="0" smtClean="0"/>
              <a:t>(Accuracy)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왜곡의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6" b="19806"/>
          <a:stretch/>
        </p:blipFill>
        <p:spPr bwMode="auto">
          <a:xfrm>
            <a:off x="0" y="1628801"/>
            <a:ext cx="9144000" cy="51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33591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정확도 </a:t>
            </a:r>
            <a:r>
              <a:rPr lang="en-US" altLang="ko-KR" dirty="0" smtClean="0"/>
              <a:t>(Accuracy)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0" b="13402"/>
          <a:stretch/>
        </p:blipFill>
        <p:spPr bwMode="auto">
          <a:xfrm>
            <a:off x="0" y="1124744"/>
            <a:ext cx="9144000" cy="397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71633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정확도 </a:t>
            </a:r>
            <a:r>
              <a:rPr lang="en-US" altLang="ko-KR" dirty="0" smtClean="0"/>
              <a:t>(Accuracy)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앞의 예시에서 단순히 </a:t>
            </a:r>
            <a:r>
              <a:rPr lang="en-US" altLang="ko-KR" dirty="0" smtClean="0"/>
              <a:t>Sex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죽음</a:t>
            </a:r>
            <a:r>
              <a:rPr lang="en-US" altLang="ko-KR" dirty="0" smtClean="0"/>
              <a:t>(0),</a:t>
            </a:r>
            <a:br>
              <a:rPr lang="en-US" altLang="ko-KR" dirty="0" smtClean="0"/>
            </a:br>
            <a:r>
              <a:rPr lang="ko-KR" altLang="en-US" dirty="0" smtClean="0"/>
              <a:t>아니면 생존</a:t>
            </a:r>
            <a:r>
              <a:rPr lang="en-US" altLang="ko-KR" dirty="0" smtClean="0"/>
              <a:t>(1)</a:t>
            </a:r>
            <a:r>
              <a:rPr lang="ko-KR" altLang="en-US" dirty="0" smtClean="0"/>
              <a:t>로 처리하여도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정확도</a:t>
            </a:r>
            <a:r>
              <a:rPr lang="en-US" altLang="ko-KR" dirty="0" smtClean="0"/>
              <a:t>(accuracy)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0.7 ~ 0.8</a:t>
            </a:r>
            <a:r>
              <a:rPr lang="ko-KR" altLang="en-US" dirty="0" smtClean="0"/>
              <a:t>의 높은 값을 얻음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레이블 값 분포가 </a:t>
            </a:r>
            <a:r>
              <a:rPr lang="ko-KR" altLang="en-US" dirty="0"/>
              <a:t>불</a:t>
            </a:r>
            <a:r>
              <a:rPr lang="ko-KR" altLang="en-US" dirty="0" smtClean="0"/>
              <a:t>균형한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적합한 평가 지표가 아님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100</a:t>
            </a:r>
            <a:r>
              <a:rPr lang="ko-KR" altLang="en-US" dirty="0" smtClean="0"/>
              <a:t>개의 데이터 중 </a:t>
            </a:r>
            <a:r>
              <a:rPr lang="en-US" altLang="ko-KR" dirty="0" smtClean="0"/>
              <a:t>90</a:t>
            </a:r>
            <a:r>
              <a:rPr lang="ko-KR" altLang="en-US" dirty="0" smtClean="0"/>
              <a:t>개는 레이블이 </a:t>
            </a:r>
            <a:r>
              <a:rPr lang="en-US" altLang="ko-KR" dirty="0" smtClean="0"/>
              <a:t>0, 10</a:t>
            </a:r>
            <a:r>
              <a:rPr lang="ko-KR" altLang="en-US" dirty="0" smtClean="0"/>
              <a:t>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예측 결과를 무조건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반환해도 정확도가 </a:t>
            </a:r>
            <a:r>
              <a:rPr lang="en-US" altLang="ko-KR" dirty="0" smtClean="0"/>
              <a:t>90%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2910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정확도 </a:t>
            </a:r>
            <a:r>
              <a:rPr lang="en-US" altLang="ko-KR" dirty="0"/>
              <a:t>(Accuracy)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왜곡의 예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MNIST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중 레이블 </a:t>
            </a:r>
            <a:r>
              <a:rPr lang="en-US" altLang="ko-KR" dirty="0" smtClean="0"/>
              <a:t>7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True, </a:t>
            </a:r>
            <a:r>
              <a:rPr lang="ko-KR" altLang="en-US" dirty="0" smtClean="0"/>
              <a:t>나머지는 </a:t>
            </a:r>
            <a:r>
              <a:rPr lang="en-US" altLang="ko-KR" dirty="0" smtClean="0"/>
              <a:t>False</a:t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이진 분류 문제로 변경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전체 데이터의 </a:t>
            </a:r>
            <a:r>
              <a:rPr lang="en-US" altLang="ko-KR" dirty="0" smtClean="0">
                <a:sym typeface="Wingdings" pitchFamily="2" charset="2"/>
              </a:rPr>
              <a:t>10%</a:t>
            </a:r>
            <a:r>
              <a:rPr lang="ko-KR" altLang="en-US" dirty="0" smtClean="0">
                <a:sym typeface="Wingdings" pitchFamily="2" charset="2"/>
              </a:rPr>
              <a:t>는 </a:t>
            </a:r>
            <a:r>
              <a:rPr lang="en-US" altLang="ko-KR" dirty="0" smtClean="0">
                <a:sym typeface="Wingdings" pitchFamily="2" charset="2"/>
              </a:rPr>
              <a:t>True, 90%</a:t>
            </a:r>
            <a:r>
              <a:rPr lang="ko-KR" altLang="en-US" dirty="0" smtClean="0">
                <a:sym typeface="Wingdings" pitchFamily="2" charset="2"/>
              </a:rPr>
              <a:t>는 </a:t>
            </a:r>
            <a:r>
              <a:rPr lang="en-US" altLang="ko-KR" dirty="0" smtClean="0">
                <a:sym typeface="Wingdings" pitchFamily="2" charset="2"/>
              </a:rPr>
              <a:t>False</a:t>
            </a: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예측 값을 무조건 </a:t>
            </a:r>
            <a:r>
              <a:rPr lang="en-US" altLang="ko-KR" dirty="0" smtClean="0">
                <a:sym typeface="Wingdings" pitchFamily="2" charset="2"/>
              </a:rPr>
              <a:t>0</a:t>
            </a:r>
            <a:r>
              <a:rPr lang="ko-KR" altLang="en-US" dirty="0" smtClean="0">
                <a:sym typeface="Wingdings" pitchFamily="2" charset="2"/>
              </a:rPr>
              <a:t>으로 반환해도 정확도가 </a:t>
            </a:r>
            <a:r>
              <a:rPr lang="en-US" altLang="ko-KR" dirty="0" smtClean="0">
                <a:sym typeface="Wingdings" pitchFamily="2" charset="2"/>
              </a:rPr>
              <a:t>90%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62855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정확도 </a:t>
            </a:r>
            <a:r>
              <a:rPr lang="en-US" altLang="ko-KR" dirty="0"/>
              <a:t>(Accuracy)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8" b="9359"/>
          <a:stretch/>
        </p:blipFill>
        <p:spPr bwMode="auto">
          <a:xfrm>
            <a:off x="0" y="998748"/>
            <a:ext cx="9144000" cy="442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75656" y="4389487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605510"/>
            <a:ext cx="1368152" cy="4796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5656" y="5085184"/>
            <a:ext cx="1368152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23608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오차 행렬 </a:t>
            </a:r>
            <a:r>
              <a:rPr lang="en-US" altLang="ko-KR" dirty="0" smtClean="0"/>
              <a:t>(Confusion Matrix)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예측 오류가 </a:t>
            </a:r>
            <a:r>
              <a:rPr lang="ko-KR" altLang="en-US" dirty="0" err="1" smtClean="0"/>
              <a:t>얼마인지와</a:t>
            </a:r>
            <a:r>
              <a:rPr lang="ko-KR" altLang="en-US" dirty="0" smtClean="0"/>
              <a:t> 어떤 유형의 예측 오류가 발생하는지를 나타냄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TN: Negative(0)</a:t>
            </a:r>
            <a:r>
              <a:rPr lang="ko-KR" altLang="en-US" dirty="0" smtClean="0"/>
              <a:t>으로 예측했는데 그게 맞는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FP: Positive(1)</a:t>
            </a:r>
            <a:r>
              <a:rPr lang="ko-KR" altLang="en-US" dirty="0" smtClean="0"/>
              <a:t>로 예측했는데 그게 틀린 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FN</a:t>
            </a:r>
            <a:r>
              <a:rPr lang="en-US" altLang="ko-KR" dirty="0" smtClean="0"/>
              <a:t>: Negative(0)</a:t>
            </a:r>
            <a:r>
              <a:rPr lang="ko-KR" altLang="en-US" dirty="0" smtClean="0"/>
              <a:t>으로 예측했는데 그게 틀린 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TP</a:t>
            </a:r>
            <a:r>
              <a:rPr lang="en-US" altLang="ko-KR" dirty="0" smtClean="0"/>
              <a:t>: Positive(1)</a:t>
            </a:r>
            <a:r>
              <a:rPr lang="ko-KR" altLang="en-US" dirty="0" smtClean="0"/>
              <a:t>로 예측했는데 그게 맞는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851920" y="2938518"/>
            <a:ext cx="2520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076056" y="2002414"/>
            <a:ext cx="0" cy="1944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5856" y="2183304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TN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True Negative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2183304"/>
            <a:ext cx="15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FP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False Positive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5856" y="3082534"/>
            <a:ext cx="1701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FN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False Negative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0072" y="3082534"/>
            <a:ext cx="149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True Positive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00202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오차 행렬 </a:t>
            </a:r>
            <a:r>
              <a:rPr lang="en-US" altLang="ko-KR" dirty="0" smtClean="0"/>
              <a:t>(Confusion Matrix)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899592" y="3140968"/>
            <a:ext cx="2520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23728" y="2204864"/>
            <a:ext cx="0" cy="1944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3528" y="2385754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TN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True Negative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7744" y="2385754"/>
            <a:ext cx="15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FP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False Positive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528" y="3284984"/>
            <a:ext cx="1701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FN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False Negative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7744" y="3284984"/>
            <a:ext cx="149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True Positive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36512" y="4743508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정확도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7624" y="4974340"/>
            <a:ext cx="496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7559" y="4959532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전체 예측 데이터 건수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7559" y="4527484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예측 결과가 실제와 동일한 데이터 건수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4254" y="47435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62366" y="4974340"/>
            <a:ext cx="262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52301" y="4959532"/>
            <a:ext cx="247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TN + FP + 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FN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52301" y="4527484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TN + 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70" b="13677"/>
          <a:stretch/>
        </p:blipFill>
        <p:spPr bwMode="auto">
          <a:xfrm>
            <a:off x="0" y="987735"/>
            <a:ext cx="9144000" cy="1031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94313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정밀도</a:t>
            </a:r>
            <a:r>
              <a:rPr lang="en-US" altLang="ko-KR" dirty="0" smtClean="0"/>
              <a:t>(Precision)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(Recall)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Positive </a:t>
            </a:r>
            <a:r>
              <a:rPr lang="ko-KR" altLang="en-US" dirty="0" smtClean="0"/>
              <a:t>데이터 세트의 예측 성능에 좀 더 초점을 맞춘 평가 지표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2348880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정밀도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279526" y="2579712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69461" y="2564904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FP + 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9461" y="20924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3429000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재현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율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279526" y="3659832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69461" y="364502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FN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69461" y="317254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649441" y="3011760"/>
            <a:ext cx="2520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873577" y="2075656"/>
            <a:ext cx="0" cy="1944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3377" y="2256546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TN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True Negative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7593" y="2256546"/>
            <a:ext cx="15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FP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False Positive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3377" y="3155776"/>
            <a:ext cx="1701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FN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False Negative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7593" y="3155776"/>
            <a:ext cx="149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True Positive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17593" y="1988840"/>
            <a:ext cx="578743" cy="1901825"/>
          </a:xfrm>
          <a:prstGeom prst="rect">
            <a:avLst/>
          </a:prstGeom>
          <a:solidFill>
            <a:srgbClr val="77933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860032" y="3155776"/>
            <a:ext cx="3715295" cy="646331"/>
          </a:xfrm>
          <a:prstGeom prst="rect">
            <a:avLst/>
          </a:prstGeom>
          <a:solidFill>
            <a:srgbClr val="9537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496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정밀도</a:t>
            </a:r>
            <a:r>
              <a:rPr lang="en-US" altLang="ko-KR" dirty="0" smtClean="0"/>
              <a:t>(Precision)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(Recall)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정밀도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Positive</a:t>
            </a:r>
            <a:r>
              <a:rPr lang="ko-KR" altLang="en-US" dirty="0" smtClean="0"/>
              <a:t>로 예측한 것 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맞게 예측한 것의 비율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양성 예측도</a:t>
            </a:r>
            <a:r>
              <a:rPr lang="en-US" altLang="ko-KR" dirty="0" smtClean="0"/>
              <a:t>(Positive </a:t>
            </a:r>
            <a:r>
              <a:rPr lang="ko-KR" altLang="en-US" dirty="0" smtClean="0"/>
              <a:t>예측 성능을 더욱 정밀하게 측정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라고도 함</a:t>
            </a:r>
            <a:endParaRPr lang="en-US" altLang="ko-KR" dirty="0" smtClean="0"/>
          </a:p>
          <a:p>
            <a:pPr lvl="1"/>
            <a:r>
              <a:rPr lang="ko-KR" altLang="en-US" dirty="0"/>
              <a:t>실제로는 </a:t>
            </a:r>
            <a:r>
              <a:rPr lang="en-US" altLang="ko-KR" dirty="0" smtClean="0"/>
              <a:t>Negative</a:t>
            </a:r>
            <a:r>
              <a:rPr lang="ko-KR" altLang="en-US" dirty="0" smtClean="0"/>
              <a:t>인데 </a:t>
            </a:r>
            <a:r>
              <a:rPr lang="en-US" altLang="ko-KR" dirty="0" smtClean="0"/>
              <a:t>Positive</a:t>
            </a:r>
            <a:r>
              <a:rPr lang="ko-KR" altLang="en-US" dirty="0" smtClean="0"/>
              <a:t>로 </a:t>
            </a:r>
            <a:r>
              <a:rPr lang="ko-KR" altLang="en-US" dirty="0"/>
              <a:t>잘못 판단하면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큰 일 나는 경우에 적용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스팸</a:t>
            </a:r>
            <a:r>
              <a:rPr lang="ko-KR" altLang="en-US" dirty="0" smtClean="0"/>
              <a:t> 메일 판단 모델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</a:t>
            </a:r>
            <a:r>
              <a:rPr lang="en-US" altLang="ko-KR" dirty="0" err="1" smtClean="0"/>
              <a:t>Positve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Negative</a:t>
            </a:r>
            <a:r>
              <a:rPr lang="ko-KR" altLang="en-US" dirty="0" smtClean="0"/>
              <a:t>로 판단하면 불편함 정도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Negative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Positive</a:t>
            </a:r>
            <a:r>
              <a:rPr lang="ko-KR" altLang="en-US" dirty="0" smtClean="0"/>
              <a:t>로 판단하면 업무 차질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  <p:sp>
        <p:nvSpPr>
          <p:cNvPr id="21" name="TextBox 20"/>
          <p:cNvSpPr txBox="1"/>
          <p:nvPr/>
        </p:nvSpPr>
        <p:spPr>
          <a:xfrm>
            <a:off x="5827796" y="1287761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정밀도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7207730" y="1518593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97665" y="1503785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FP + 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7665" y="103130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03175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사이킷런의</a:t>
            </a:r>
            <a:r>
              <a:rPr lang="ko-KR" altLang="en-US" dirty="0"/>
              <a:t> 주요 모듈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예제 데이터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sklearn.datasets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err="1" smtClean="0"/>
              <a:t>사이킷런에</a:t>
            </a:r>
            <a:r>
              <a:rPr lang="ko-KR" altLang="en-US" dirty="0" smtClean="0"/>
              <a:t> 내장되어 예제로 제공하는 데이터 세트</a:t>
            </a:r>
            <a:endParaRPr lang="en-US" altLang="ko-KR" dirty="0" smtClean="0"/>
          </a:p>
          <a:p>
            <a:r>
              <a:rPr lang="ko-KR" altLang="en-US" dirty="0" smtClean="0"/>
              <a:t>피처 처리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sklearn.preprocessing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데이터 </a:t>
            </a:r>
            <a:r>
              <a:rPr lang="ko-KR" altLang="en-US" dirty="0" err="1" smtClean="0"/>
              <a:t>전처리에</a:t>
            </a:r>
            <a:r>
              <a:rPr lang="ko-KR" altLang="en-US" dirty="0" smtClean="0"/>
              <a:t> 필요한 다양한 가공 기능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문자열을 </a:t>
            </a:r>
            <a:r>
              <a:rPr lang="ko-KR" altLang="en-US" dirty="0" err="1"/>
              <a:t>숫</a:t>
            </a:r>
            <a:r>
              <a:rPr lang="ko-KR" altLang="en-US" dirty="0" err="1" smtClean="0"/>
              <a:t>자형</a:t>
            </a:r>
            <a:r>
              <a:rPr lang="ko-KR" altLang="en-US" dirty="0" smtClean="0"/>
              <a:t> </a:t>
            </a:r>
            <a:r>
              <a:rPr lang="ko-KR" altLang="en-US" dirty="0" smtClean="0"/>
              <a:t>코드 값으로 </a:t>
            </a:r>
            <a:r>
              <a:rPr lang="ko-KR" altLang="en-US" dirty="0" err="1" smtClean="0"/>
              <a:t>인코딩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스케일링 등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sklearn.feature_selection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알고리즘에 큰 영향을 미치는 피처를 우선순위대로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 작업을 수행하는 다양한 기능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sklearn.feature_extraction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텍스트 데이터나 이미지 데이터의 벡터화된 피처 추출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301824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정밀도</a:t>
            </a:r>
            <a:r>
              <a:rPr lang="en-US" altLang="ko-KR" dirty="0" smtClean="0"/>
              <a:t>(Precision)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(Recall)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재현율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정답이 </a:t>
            </a:r>
            <a:r>
              <a:rPr lang="en-US" altLang="ko-KR" dirty="0" smtClean="0"/>
              <a:t>Positive</a:t>
            </a:r>
            <a:r>
              <a:rPr lang="ko-KR" altLang="en-US" dirty="0" smtClean="0"/>
              <a:t>인 것 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맞게 예측한 것의 </a:t>
            </a:r>
            <a:r>
              <a:rPr lang="ko-KR" altLang="en-US" dirty="0" smtClean="0"/>
              <a:t>비율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민감도</a:t>
            </a:r>
            <a:r>
              <a:rPr lang="en-US" altLang="ko-KR" dirty="0" smtClean="0"/>
              <a:t>(Sensitivity), </a:t>
            </a:r>
            <a:r>
              <a:rPr lang="en-US" altLang="ko-KR" dirty="0" err="1" smtClean="0"/>
              <a:t>TPR</a:t>
            </a:r>
            <a:r>
              <a:rPr lang="en-US" altLang="ko-KR" dirty="0" smtClean="0"/>
              <a:t>(True Positive Rate)</a:t>
            </a:r>
            <a:r>
              <a:rPr lang="ko-KR" altLang="en-US" dirty="0" smtClean="0"/>
              <a:t>라고도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실제로는 </a:t>
            </a:r>
            <a:r>
              <a:rPr lang="en-US" altLang="ko-KR" dirty="0" smtClean="0"/>
              <a:t>Positive</a:t>
            </a:r>
            <a:r>
              <a:rPr lang="ko-KR" altLang="en-US" dirty="0" smtClean="0"/>
              <a:t>인데 </a:t>
            </a:r>
            <a:r>
              <a:rPr lang="en-US" altLang="ko-KR" dirty="0" smtClean="0"/>
              <a:t>Negative</a:t>
            </a:r>
            <a:r>
              <a:rPr lang="ko-KR" altLang="en-US" dirty="0" smtClean="0"/>
              <a:t>로 잘못 판단하면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큰 일 나는 경우에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암 판단 모델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		Positive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Negative</a:t>
            </a:r>
            <a:r>
              <a:rPr lang="ko-KR" altLang="en-US" dirty="0" smtClean="0"/>
              <a:t>로 판단하면 생명에 큰 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	Negative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Positive</a:t>
            </a:r>
            <a:r>
              <a:rPr lang="ko-KR" altLang="en-US" dirty="0" smtClean="0"/>
              <a:t>로 판단하면 재검사 정도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금융 사기 적발 모델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		Positive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Negative</a:t>
            </a:r>
            <a:r>
              <a:rPr lang="ko-KR" altLang="en-US" dirty="0" smtClean="0"/>
              <a:t>로 판단하면 회사에 큰 손해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Negative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Positive</a:t>
            </a:r>
            <a:r>
              <a:rPr lang="ko-KR" altLang="en-US" dirty="0" smtClean="0"/>
              <a:t>로 판단하면 재확인 정도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  <p:sp>
        <p:nvSpPr>
          <p:cNvPr id="21" name="TextBox 20"/>
          <p:cNvSpPr txBox="1"/>
          <p:nvPr/>
        </p:nvSpPr>
        <p:spPr>
          <a:xfrm>
            <a:off x="5954459" y="1215492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재현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율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7334393" y="1446324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24328" y="1431516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FN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24328" y="95903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0341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정밀도</a:t>
            </a:r>
            <a:r>
              <a:rPr lang="en-US" altLang="ko-KR" dirty="0" smtClean="0"/>
              <a:t>(Precision)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(Recall)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정밀도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재현율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분자는 같음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정밀도는 </a:t>
            </a:r>
            <a:r>
              <a:rPr lang="en-US" altLang="ko-KR" dirty="0" smtClean="0"/>
              <a:t>FP</a:t>
            </a:r>
            <a:r>
              <a:rPr lang="ko-KR" altLang="en-US" dirty="0" smtClean="0"/>
              <a:t>를 낮추는데 초점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재현율은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FN</a:t>
            </a:r>
            <a:r>
              <a:rPr lang="ko-KR" altLang="en-US" dirty="0" smtClean="0"/>
              <a:t>을 낮추는데 초점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정밀도와 </a:t>
            </a:r>
            <a:r>
              <a:rPr lang="ko-KR" altLang="en-US" dirty="0" err="1" smtClean="0"/>
              <a:t>재현율</a:t>
            </a:r>
            <a:r>
              <a:rPr lang="ko-KR" altLang="en-US" dirty="0" smtClean="0"/>
              <a:t> 모두 높은 것이 좋음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둘 중 하나만 높고 다른 하나는 낮으면 안 좋음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896122" y="1957264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정밀도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76056" y="2188096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5991" y="2173288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FP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5991" y="17008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0538" y="1957263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재현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율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020472" y="2188095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0407" y="2173287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FN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0407" y="170080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04812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정밀도</a:t>
            </a:r>
            <a:r>
              <a:rPr lang="en-US" altLang="ko-KR" dirty="0" smtClean="0"/>
              <a:t>(Precision)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(Recall)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72</a:t>
            </a:fld>
            <a:endParaRPr lang="en-US" altLang="ko-KR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8" b="32060"/>
          <a:stretch/>
        </p:blipFill>
        <p:spPr bwMode="auto">
          <a:xfrm>
            <a:off x="0" y="1052736"/>
            <a:ext cx="9144000" cy="410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475656" y="4293096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75656" y="4653136"/>
            <a:ext cx="1512168" cy="18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75656" y="4833136"/>
            <a:ext cx="1512168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75656" y="4982222"/>
            <a:ext cx="1512168" cy="144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046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정밀도</a:t>
            </a:r>
            <a:r>
              <a:rPr lang="en-US" altLang="ko-KR" dirty="0"/>
              <a:t>(Precision)</a:t>
            </a:r>
            <a:r>
              <a:rPr lang="ko-KR" altLang="en-US" dirty="0"/>
              <a:t>와 </a:t>
            </a:r>
            <a:r>
              <a:rPr lang="ko-KR" altLang="en-US" dirty="0" err="1"/>
              <a:t>재현율</a:t>
            </a:r>
            <a:r>
              <a:rPr lang="en-US" altLang="ko-KR" dirty="0"/>
              <a:t>(Recall)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트레이드오프</a:t>
            </a:r>
            <a:r>
              <a:rPr lang="en-US" altLang="ko-KR" dirty="0" smtClean="0"/>
              <a:t>(Trade-off)</a:t>
            </a:r>
          </a:p>
          <a:p>
            <a:pPr lvl="1"/>
            <a:r>
              <a:rPr lang="ko-KR" altLang="en-US" dirty="0" smtClean="0"/>
              <a:t>정밀도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재현율이</a:t>
            </a:r>
            <a:r>
              <a:rPr lang="ko-KR" altLang="en-US" dirty="0" smtClean="0"/>
              <a:t> 강조되어야 하는 경우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분류의 </a:t>
            </a:r>
            <a:r>
              <a:rPr lang="ko-KR" altLang="en-US" dirty="0" err="1" smtClean="0">
                <a:sym typeface="Wingdings" pitchFamily="2" charset="2"/>
              </a:rPr>
              <a:t>임곗값을</a:t>
            </a:r>
            <a:r>
              <a:rPr lang="ko-KR" altLang="en-US" dirty="0" smtClean="0">
                <a:sym typeface="Wingdings" pitchFamily="2" charset="2"/>
              </a:rPr>
              <a:t> 조정하면 바뀔 수 있음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한쪽을 높이면 다른 쪽이 떨어질 수 있음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b="1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predict_proba</a:t>
            </a:r>
            <a:r>
              <a:rPr lang="en-US" altLang="ko-KR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()</a:t>
            </a:r>
            <a:r>
              <a:rPr lang="en-US" altLang="ko-KR" dirty="0" smtClean="0">
                <a:sym typeface="Wingdings" pitchFamily="2" charset="2"/>
              </a:rPr>
              <a:t> :</a:t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		</a:t>
            </a:r>
            <a:r>
              <a:rPr lang="ko-KR" altLang="en-US" dirty="0" smtClean="0">
                <a:sym typeface="Wingdings" pitchFamily="2" charset="2"/>
              </a:rPr>
              <a:t>테스트 데이터에 대해 예측 확률 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075937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정밀도</a:t>
            </a:r>
            <a:r>
              <a:rPr lang="en-US" altLang="ko-KR" dirty="0"/>
              <a:t>(Precision)</a:t>
            </a:r>
            <a:r>
              <a:rPr lang="ko-KR" altLang="en-US" dirty="0"/>
              <a:t>와 </a:t>
            </a:r>
            <a:r>
              <a:rPr lang="ko-KR" altLang="en-US" dirty="0" err="1"/>
              <a:t>재현율</a:t>
            </a:r>
            <a:r>
              <a:rPr lang="en-US" altLang="ko-KR" dirty="0"/>
              <a:t>(Recall)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6" b="13740"/>
          <a:stretch/>
        </p:blipFill>
        <p:spPr bwMode="auto">
          <a:xfrm>
            <a:off x="0" y="1012465"/>
            <a:ext cx="9144000" cy="3616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39248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정밀도</a:t>
            </a:r>
            <a:r>
              <a:rPr lang="en-US" altLang="ko-KR" dirty="0"/>
              <a:t>(Precision)</a:t>
            </a:r>
            <a:r>
              <a:rPr lang="ko-KR" altLang="en-US" dirty="0"/>
              <a:t>와 </a:t>
            </a:r>
            <a:r>
              <a:rPr lang="ko-KR" altLang="en-US" dirty="0" err="1"/>
              <a:t>재현율</a:t>
            </a:r>
            <a:r>
              <a:rPr lang="en-US" altLang="ko-KR" dirty="0"/>
              <a:t>(Recall)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75</a:t>
            </a:fld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12" b="13342"/>
          <a:stretch/>
        </p:blipFill>
        <p:spPr bwMode="auto">
          <a:xfrm>
            <a:off x="0" y="1052736"/>
            <a:ext cx="9144000" cy="364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70388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정밀도</a:t>
            </a:r>
            <a:r>
              <a:rPr lang="en-US" altLang="ko-KR" smtClean="0"/>
              <a:t>(Precision)</a:t>
            </a:r>
            <a:r>
              <a:rPr lang="ko-KR" altLang="en-US" smtClean="0"/>
              <a:t>와 재현율</a:t>
            </a:r>
            <a:r>
              <a:rPr lang="en-US" altLang="ko-KR" smtClean="0"/>
              <a:t>(Recall)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Binarizer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b="1" dirty="0" err="1" smtClean="0">
                <a:latin typeface="Courier New" pitchFamily="49" charset="0"/>
                <a:cs typeface="Courier New" pitchFamily="49" charset="0"/>
              </a:rPr>
              <a:t>fit_transform</a:t>
            </a:r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 smtClean="0"/>
              <a:t> :</a:t>
            </a:r>
            <a:br>
              <a:rPr lang="en-US" altLang="ko-KR" dirty="0" smtClean="0"/>
            </a:br>
            <a:r>
              <a:rPr lang="en-US" altLang="ko-KR" dirty="0" smtClean="0"/>
              <a:t>		</a:t>
            </a:r>
            <a:r>
              <a:rPr lang="ko-KR" altLang="en-US" dirty="0" smtClean="0"/>
              <a:t>지정된 문턱 값보다 크면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76</a:t>
            </a:fld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66" b="13693"/>
          <a:stretch/>
        </p:blipFill>
        <p:spPr bwMode="auto">
          <a:xfrm>
            <a:off x="0" y="2636913"/>
            <a:ext cx="9144000" cy="203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134961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정밀도</a:t>
            </a:r>
            <a:r>
              <a:rPr lang="en-US" altLang="ko-KR" smtClean="0"/>
              <a:t>(Precision)</a:t>
            </a:r>
            <a:r>
              <a:rPr lang="ko-KR" altLang="en-US" smtClean="0"/>
              <a:t>와 재현율</a:t>
            </a:r>
            <a:r>
              <a:rPr lang="en-US" altLang="ko-KR" smtClean="0"/>
              <a:t>(Recall)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77</a:t>
            </a:fld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5" b="30946"/>
          <a:stretch/>
        </p:blipFill>
        <p:spPr bwMode="auto">
          <a:xfrm>
            <a:off x="0" y="998773"/>
            <a:ext cx="914400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06" b="13603"/>
          <a:stretch/>
        </p:blipFill>
        <p:spPr bwMode="auto">
          <a:xfrm>
            <a:off x="0" y="4725144"/>
            <a:ext cx="91440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75656" y="3328417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3688457"/>
            <a:ext cx="1512168" cy="18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5656" y="3868457"/>
            <a:ext cx="1512168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656" y="4017543"/>
            <a:ext cx="1512168" cy="144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75656" y="5701456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75656" y="6061496"/>
            <a:ext cx="1512168" cy="18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75656" y="6241496"/>
            <a:ext cx="1512168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75656" y="6390582"/>
            <a:ext cx="1512168" cy="144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4812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정밀도</a:t>
            </a:r>
            <a:r>
              <a:rPr lang="en-US" altLang="ko-KR" smtClean="0"/>
              <a:t>(Precision)</a:t>
            </a:r>
            <a:r>
              <a:rPr lang="ko-KR" altLang="en-US" smtClean="0"/>
              <a:t>와 재현율</a:t>
            </a:r>
            <a:r>
              <a:rPr lang="en-US" altLang="ko-KR" smtClean="0"/>
              <a:t>(Recall)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78</a:t>
            </a:fld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109869"/>
              </p:ext>
            </p:extLst>
          </p:nvPr>
        </p:nvGraphicFramePr>
        <p:xfrm>
          <a:off x="179512" y="5229200"/>
          <a:ext cx="60960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0.55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정확도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0.8324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0.8492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0.8492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0.8659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0.8771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정밀도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0.7183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0.7656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0.7742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0.8364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0.8824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재현율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0.8361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0.8033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0.7869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0.7541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0.7377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1" b="10431"/>
          <a:stretch/>
        </p:blipFill>
        <p:spPr bwMode="auto">
          <a:xfrm>
            <a:off x="0" y="188640"/>
            <a:ext cx="91440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1043608" y="1935882"/>
            <a:ext cx="230425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43608" y="2727970"/>
            <a:ext cx="230425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3608" y="3491483"/>
            <a:ext cx="230425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43608" y="4274046"/>
            <a:ext cx="230425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42647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정밀도</a:t>
            </a:r>
            <a:r>
              <a:rPr lang="en-US" altLang="ko-KR" smtClean="0"/>
              <a:t>(Precision)</a:t>
            </a:r>
            <a:r>
              <a:rPr lang="ko-KR" altLang="en-US" smtClean="0"/>
              <a:t>와 재현율</a:t>
            </a:r>
            <a:r>
              <a:rPr lang="en-US" altLang="ko-KR" smtClean="0"/>
              <a:t>(Recall)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79</a:t>
            </a:fld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01" b="14766"/>
          <a:stretch/>
        </p:blipFill>
        <p:spPr bwMode="auto">
          <a:xfrm>
            <a:off x="0" y="1196752"/>
            <a:ext cx="9144000" cy="353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475656" y="3414142"/>
            <a:ext cx="468052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5656" y="3587834"/>
            <a:ext cx="4680520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656" y="3739391"/>
            <a:ext cx="4680520" cy="32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75656" y="4063391"/>
            <a:ext cx="4680520" cy="288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75656" y="4351391"/>
            <a:ext cx="4680520" cy="36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28224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사이킷런의</a:t>
            </a:r>
            <a:r>
              <a:rPr lang="ko-KR" altLang="en-US" dirty="0" smtClean="0"/>
              <a:t> 주요 모듈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피처 처리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차원 축소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sklearn.decomposition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차원 축소와 관련된 알고리즘을 지원하는 모듈</a:t>
            </a:r>
            <a:endParaRPr lang="en-US" altLang="ko-KR" dirty="0" smtClean="0"/>
          </a:p>
          <a:p>
            <a:r>
              <a:rPr lang="ko-KR" altLang="en-US" dirty="0" smtClean="0"/>
              <a:t>데이터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검증 및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sklearn.model_selection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교차 검증을 위한 학습용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테스트용 분리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최적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추출 등의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r>
              <a:rPr lang="ko-KR" altLang="en-US" dirty="0" smtClean="0"/>
              <a:t>평가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sklearn.metrics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다양한 성능 측정 방법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2642196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정밀도</a:t>
            </a:r>
            <a:r>
              <a:rPr lang="en-US" altLang="ko-KR" smtClean="0"/>
              <a:t>(Precision)</a:t>
            </a:r>
            <a:r>
              <a:rPr lang="ko-KR" altLang="en-US" smtClean="0"/>
              <a:t>와 재현율</a:t>
            </a:r>
            <a:r>
              <a:rPr lang="en-US" altLang="ko-KR" smtClean="0"/>
              <a:t>(Recall)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80</a:t>
            </a:fld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7" b="13392"/>
          <a:stretch/>
        </p:blipFill>
        <p:spPr bwMode="auto">
          <a:xfrm>
            <a:off x="0" y="1124744"/>
            <a:ext cx="9144000" cy="523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720820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정밀도</a:t>
            </a:r>
            <a:r>
              <a:rPr lang="en-US" altLang="ko-KR" smtClean="0"/>
              <a:t>(Precision)</a:t>
            </a:r>
            <a:r>
              <a:rPr lang="ko-KR" altLang="en-US" smtClean="0"/>
              <a:t>와 재현율</a:t>
            </a:r>
            <a:r>
              <a:rPr lang="en-US" altLang="ko-KR" smtClean="0"/>
              <a:t>(Recall)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맹점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환자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명 중에서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확실한 </a:t>
            </a:r>
            <a:r>
              <a:rPr lang="en-US" altLang="ko-KR" dirty="0" smtClean="0"/>
              <a:t>Positive </a:t>
            </a:r>
            <a:r>
              <a:rPr lang="ko-KR" altLang="en-US" dirty="0" smtClean="0"/>
              <a:t>징후 환자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Positive, </a:t>
            </a:r>
            <a:r>
              <a:rPr lang="ko-KR" altLang="en-US" dirty="0" smtClean="0"/>
              <a:t>나머지는 </a:t>
            </a:r>
            <a:r>
              <a:rPr lang="en-US" altLang="ko-KR" dirty="0" smtClean="0"/>
              <a:t>Negative</a:t>
            </a:r>
            <a:r>
              <a:rPr lang="ko-KR" altLang="en-US" dirty="0" smtClean="0"/>
              <a:t>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예측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TP</a:t>
            </a:r>
            <a:r>
              <a:rPr lang="en-US" altLang="ko-KR" dirty="0" smtClean="0">
                <a:sym typeface="Wingdings" pitchFamily="2" charset="2"/>
              </a:rPr>
              <a:t> = 1, FP = 0  </a:t>
            </a:r>
            <a:r>
              <a:rPr lang="ko-KR" altLang="en-US" dirty="0" smtClean="0">
                <a:sym typeface="Wingdings" pitchFamily="2" charset="2"/>
              </a:rPr>
              <a:t>정밀도 </a:t>
            </a:r>
            <a:r>
              <a:rPr lang="en-US" altLang="ko-KR" dirty="0" smtClean="0">
                <a:sym typeface="Wingdings" pitchFamily="2" charset="2"/>
              </a:rPr>
              <a:t>= 100%</a:t>
            </a: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모든 환자를 </a:t>
            </a:r>
            <a:r>
              <a:rPr lang="en-US" altLang="ko-KR" dirty="0" smtClean="0">
                <a:sym typeface="Wingdings" pitchFamily="2" charset="2"/>
              </a:rPr>
              <a:t>Positive</a:t>
            </a:r>
            <a:r>
              <a:rPr lang="ko-KR" altLang="en-US" dirty="0" smtClean="0">
                <a:sym typeface="Wingdings" pitchFamily="2" charset="2"/>
              </a:rPr>
              <a:t>로 예측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실제 양성은 </a:t>
            </a:r>
            <a:r>
              <a:rPr lang="en-US" altLang="ko-KR" dirty="0" smtClean="0">
                <a:sym typeface="Wingdings" pitchFamily="2" charset="2"/>
              </a:rPr>
              <a:t>30</a:t>
            </a:r>
            <a:r>
              <a:rPr lang="ko-KR" altLang="en-US" dirty="0" smtClean="0">
                <a:sym typeface="Wingdings" pitchFamily="2" charset="2"/>
              </a:rPr>
              <a:t>명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FN</a:t>
            </a:r>
            <a:r>
              <a:rPr lang="en-US" altLang="ko-KR" dirty="0" smtClean="0">
                <a:sym typeface="Wingdings" pitchFamily="2" charset="2"/>
              </a:rPr>
              <a:t> = 0, </a:t>
            </a:r>
            <a:r>
              <a:rPr lang="en-US" altLang="ko-KR" dirty="0" err="1" smtClean="0">
                <a:sym typeface="Wingdings" pitchFamily="2" charset="2"/>
              </a:rPr>
              <a:t>TP</a:t>
            </a:r>
            <a:r>
              <a:rPr lang="en-US" altLang="ko-KR" dirty="0" smtClean="0">
                <a:sym typeface="Wingdings" pitchFamily="2" charset="2"/>
              </a:rPr>
              <a:t> = 30  </a:t>
            </a:r>
            <a:r>
              <a:rPr lang="ko-KR" altLang="en-US" dirty="0" err="1" smtClean="0">
                <a:sym typeface="Wingdings" pitchFamily="2" charset="2"/>
              </a:rPr>
              <a:t>재현율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= 100%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81</a:t>
            </a:fld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961468" y="1225786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정밀도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341402" y="1456618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31337" y="1441810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FP + 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31337" y="9693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61468" y="2317304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재현</a:t>
            </a:r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율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341402" y="2548136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31337" y="2533328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FN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31337" y="206084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TP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030391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F1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스코어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F1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스코어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정밀도와 </a:t>
            </a:r>
            <a:r>
              <a:rPr lang="ko-KR" altLang="en-US" dirty="0" err="1" smtClean="0"/>
              <a:t>재현율</a:t>
            </a:r>
            <a:r>
              <a:rPr lang="ko-KR" altLang="en-US" dirty="0" smtClean="0"/>
              <a:t> 결합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정밀도 </a:t>
            </a:r>
            <a:r>
              <a:rPr lang="en-US" altLang="ko-KR" dirty="0" smtClean="0"/>
              <a:t>0.9, </a:t>
            </a:r>
            <a:r>
              <a:rPr lang="ko-KR" altLang="en-US" dirty="0" err="1" smtClean="0"/>
              <a:t>재현율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0.1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F1</a:t>
            </a:r>
            <a:r>
              <a:rPr lang="en-US" altLang="ko-KR" dirty="0" smtClean="0">
                <a:sym typeface="Wingdings" pitchFamily="2" charset="2"/>
              </a:rPr>
              <a:t> = 0.18</a:t>
            </a:r>
          </a:p>
          <a:p>
            <a:pPr lvl="1"/>
            <a:r>
              <a:rPr lang="ko-KR" altLang="en-US" dirty="0" smtClean="0">
                <a:sym typeface="Wingdings" pitchFamily="2" charset="2"/>
              </a:rPr>
              <a:t>정밀도 </a:t>
            </a:r>
            <a:r>
              <a:rPr lang="en-US" altLang="ko-KR" dirty="0" smtClean="0">
                <a:sym typeface="Wingdings" pitchFamily="2" charset="2"/>
              </a:rPr>
              <a:t>0.5, </a:t>
            </a:r>
            <a:r>
              <a:rPr lang="ko-KR" altLang="en-US" dirty="0" err="1" smtClean="0">
                <a:sym typeface="Wingdings" pitchFamily="2" charset="2"/>
              </a:rPr>
              <a:t>재현율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0.5  </a:t>
            </a:r>
            <a:r>
              <a:rPr lang="en-US" altLang="ko-KR" dirty="0" err="1" smtClean="0">
                <a:sym typeface="Wingdings" pitchFamily="2" charset="2"/>
              </a:rPr>
              <a:t>F1</a:t>
            </a:r>
            <a:r>
              <a:rPr lang="en-US" altLang="ko-KR" dirty="0" smtClean="0">
                <a:sym typeface="Wingdings" pitchFamily="2" charset="2"/>
              </a:rPr>
              <a:t> = 0.5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2348880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F1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=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195736" y="2579712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85671" y="25649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5671" y="20924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95736" y="3026569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23728" y="3039914"/>
            <a:ext cx="911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recall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25649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301945" y="3026569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29937" y="3039914"/>
            <a:ext cx="14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precision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0010" y="2774776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39952" y="2348880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= 2 </a:t>
            </a:r>
            <a:r>
              <a:rPr lang="en-US" altLang="ko-KR" sz="2400" dirty="0" smtClean="0">
                <a:latin typeface="맑은 고딕"/>
                <a:ea typeface="맑은 고딕"/>
              </a:rPr>
              <a:t>ⅹ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148064" y="2579712"/>
            <a:ext cx="302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7999" y="2092424"/>
            <a:ext cx="266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precision </a:t>
            </a:r>
            <a:r>
              <a:rPr lang="en-US" altLang="ko-KR" sz="2400" dirty="0" smtClean="0">
                <a:latin typeface="맑은 고딕"/>
                <a:ea typeface="맑은 고딕"/>
              </a:rPr>
              <a:t>ⅹ recall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7999" y="2579712"/>
            <a:ext cx="259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precision +</a:t>
            </a:r>
            <a:r>
              <a:rPr lang="en-US" altLang="ko-KR" sz="2400" dirty="0" smtClean="0">
                <a:latin typeface="맑은 고딕"/>
                <a:ea typeface="맑은 고딕"/>
              </a:rPr>
              <a:t> recall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053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F1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스코어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83</a:t>
            </a:fld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2672"/>
          <a:stretch/>
        </p:blipFill>
        <p:spPr bwMode="auto">
          <a:xfrm>
            <a:off x="0" y="0"/>
            <a:ext cx="9144000" cy="702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1043608" y="3284984"/>
            <a:ext cx="230425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43608" y="4221088"/>
            <a:ext cx="230425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43608" y="5157192"/>
            <a:ext cx="230425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43608" y="6093296"/>
            <a:ext cx="230425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95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F1</a:t>
            </a:r>
            <a:r>
              <a:rPr lang="en-US" altLang="ko-KR" dirty="0"/>
              <a:t> </a:t>
            </a:r>
            <a:r>
              <a:rPr lang="ko-KR" altLang="en-US" dirty="0"/>
              <a:t>스코어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84</a:t>
            </a:fld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666003"/>
              </p:ext>
            </p:extLst>
          </p:nvPr>
        </p:nvGraphicFramePr>
        <p:xfrm>
          <a:off x="179512" y="1124744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0.55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정확도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0.8324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0.8492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0.8492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0.8659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0.8771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정밀도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0.7183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0.7656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0.7742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0.8364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0.8824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재현율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0.8361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0.8033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0.7869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0.7541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0.7377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F1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0.7727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0.7840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0.7805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0.7931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0.8036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913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ROC </a:t>
            </a:r>
            <a:r>
              <a:rPr lang="ko-KR" altLang="en-US" dirty="0" smtClean="0"/>
              <a:t>곡선과 </a:t>
            </a:r>
            <a:r>
              <a:rPr lang="en-US" altLang="ko-KR" dirty="0" err="1" smtClean="0"/>
              <a:t>AUC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ROC </a:t>
            </a:r>
            <a:r>
              <a:rPr lang="ko-KR" altLang="en-US" dirty="0" smtClean="0"/>
              <a:t>곡선 </a:t>
            </a:r>
            <a:r>
              <a:rPr lang="en-US" altLang="ko-KR" dirty="0" smtClean="0"/>
              <a:t>(Receiver Operation Characteristic Curve)</a:t>
            </a:r>
          </a:p>
          <a:p>
            <a:pPr lvl="1"/>
            <a:r>
              <a:rPr lang="en-US" altLang="ko-KR" dirty="0" err="1" smtClean="0"/>
              <a:t>FPR</a:t>
            </a:r>
            <a:r>
              <a:rPr lang="en-US" altLang="ko-KR" dirty="0"/>
              <a:t> </a:t>
            </a:r>
            <a:r>
              <a:rPr lang="en-US" altLang="ko-KR" dirty="0" smtClean="0"/>
              <a:t>(False Positive Rate)</a:t>
            </a:r>
            <a:r>
              <a:rPr lang="ko-KR" altLang="en-US" dirty="0" smtClean="0"/>
              <a:t>이 변할 때 </a:t>
            </a:r>
            <a:r>
              <a:rPr lang="en-US" altLang="ko-KR" dirty="0" err="1" smtClean="0"/>
              <a:t>TPR</a:t>
            </a:r>
            <a:r>
              <a:rPr lang="en-US" altLang="ko-KR" dirty="0" smtClean="0"/>
              <a:t> (True Positive Rate)</a:t>
            </a:r>
            <a:r>
              <a:rPr lang="ko-KR" altLang="en-US" dirty="0" smtClean="0"/>
              <a:t>이 어떻게 변하는지 나타내는 곡선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FPR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TPR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411410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ROC </a:t>
            </a:r>
            <a:r>
              <a:rPr lang="ko-KR" altLang="en-US" smtClean="0"/>
              <a:t>곡선과 </a:t>
            </a:r>
            <a:r>
              <a:rPr lang="en-US" altLang="ko-KR" smtClean="0"/>
              <a:t>AUC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/>
          </p:nvPr>
        </p:nvSpPr>
        <p:spPr>
          <a:xfrm>
            <a:off x="457200" y="4981575"/>
            <a:ext cx="8578850" cy="1688530"/>
          </a:xfrm>
        </p:spPr>
        <p:txBody>
          <a:bodyPr/>
          <a:lstStyle/>
          <a:p>
            <a:r>
              <a:rPr lang="en-US" altLang="ko-KR" dirty="0" err="1"/>
              <a:t>AUC</a:t>
            </a:r>
            <a:r>
              <a:rPr lang="en-US" altLang="ko-KR" dirty="0"/>
              <a:t>(Area Under Curve)</a:t>
            </a:r>
          </a:p>
          <a:p>
            <a:pPr lvl="1"/>
            <a:r>
              <a:rPr lang="en-US" altLang="ko-KR" dirty="0"/>
              <a:t>ROC </a:t>
            </a:r>
            <a:r>
              <a:rPr lang="ko-KR" altLang="en-US" dirty="0"/>
              <a:t>곡선 아래의 면적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에 가까울 수록 </a:t>
            </a:r>
            <a:r>
              <a:rPr lang="ko-KR" altLang="en-US" dirty="0" smtClean="0"/>
              <a:t>좋음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86</a:t>
            </a:fld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0" b="13150"/>
          <a:stretch/>
        </p:blipFill>
        <p:spPr bwMode="auto">
          <a:xfrm>
            <a:off x="0" y="1124744"/>
            <a:ext cx="9144000" cy="3856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2339752" y="3140968"/>
            <a:ext cx="504056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09433" y="301733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가까울 수록 성능이 떨어짐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27875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ROC </a:t>
            </a:r>
            <a:r>
              <a:rPr lang="ko-KR" altLang="en-US" dirty="0" smtClean="0"/>
              <a:t>곡선과 </a:t>
            </a:r>
            <a:r>
              <a:rPr lang="en-US" altLang="ko-KR" dirty="0" err="1" smtClean="0"/>
              <a:t>AUC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87</a:t>
            </a:fld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7" b="13037"/>
          <a:stretch/>
        </p:blipFill>
        <p:spPr bwMode="auto">
          <a:xfrm>
            <a:off x="0" y="1196752"/>
            <a:ext cx="91440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75656" y="3078485"/>
            <a:ext cx="1800200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3395020"/>
            <a:ext cx="1800200" cy="18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3575020"/>
            <a:ext cx="1800200" cy="14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5656" y="3723290"/>
            <a:ext cx="1800200" cy="144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656" y="3867430"/>
            <a:ext cx="1800200" cy="144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4011430"/>
            <a:ext cx="1800200" cy="180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2084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피마 인디언 당뇨병 예측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 smtClean="0"/>
              <a:t>www.kaggle.com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uciml</a:t>
            </a:r>
            <a:r>
              <a:rPr lang="en-US" altLang="ko-KR" dirty="0" smtClean="0"/>
              <a:t>/pima-</a:t>
            </a:r>
            <a:r>
              <a:rPr lang="en-US" altLang="ko-KR" dirty="0" err="1" smtClean="0"/>
              <a:t>indians</a:t>
            </a:r>
            <a:r>
              <a:rPr lang="en-US" altLang="ko-KR" dirty="0" smtClean="0"/>
              <a:t>-diabetes-database</a:t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로그인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diabetes.csv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클릭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88</a:t>
            </a:fld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32557"/>
            <a:ext cx="6372200" cy="442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4005461" y="4683378"/>
            <a:ext cx="360040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823200" y="4916671"/>
            <a:ext cx="360040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754303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피마 인디언 당뇨병 예측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피처들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Pregnancies: </a:t>
            </a:r>
            <a:r>
              <a:rPr lang="ko-KR" altLang="en-US" dirty="0" smtClean="0"/>
              <a:t>임신 횟수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Glucose: </a:t>
            </a:r>
            <a:r>
              <a:rPr lang="ko-KR" altLang="en-US" dirty="0" smtClean="0"/>
              <a:t>포도당 부하 검사 수치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BloodPressure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혈압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SkinThickness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팔 </a:t>
            </a:r>
            <a:r>
              <a:rPr lang="ko-KR" altLang="en-US" dirty="0" err="1" smtClean="0"/>
              <a:t>삼두근</a:t>
            </a:r>
            <a:r>
              <a:rPr lang="ko-KR" altLang="en-US" dirty="0" smtClean="0"/>
              <a:t> 뒤쪽의 피하지방 측정값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Insulin: </a:t>
            </a:r>
            <a:r>
              <a:rPr lang="ko-KR" altLang="en-US" dirty="0" smtClean="0"/>
              <a:t>혈청 인슐린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BMI: </a:t>
            </a:r>
            <a:r>
              <a:rPr lang="ko-KR" altLang="en-US" dirty="0" err="1" smtClean="0"/>
              <a:t>체질량지수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DiabetesPedigreeFunction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당뇨 내력 가중치 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Age: </a:t>
            </a:r>
            <a:r>
              <a:rPr lang="ko-KR" altLang="en-US" dirty="0" smtClean="0"/>
              <a:t>나이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Outcome: </a:t>
            </a:r>
            <a:r>
              <a:rPr lang="ko-KR" altLang="en-US" dirty="0" smtClean="0"/>
              <a:t>클래스 결정 값 </a:t>
            </a:r>
            <a:r>
              <a:rPr lang="en-US" altLang="ko-KR" dirty="0" smtClean="0"/>
              <a:t>(0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69438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사이킷런의</a:t>
            </a:r>
            <a:r>
              <a:rPr lang="ko-KR" altLang="en-US" dirty="0" smtClean="0"/>
              <a:t> 주요 모듈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sklearn.ensemble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앙상블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sklearn.linear_model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회귀 관련 알고리즘 등 지원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sklearn.naive_bayes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나이브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베이즈</a:t>
            </a:r>
            <a:r>
              <a:rPr lang="ko-KR" altLang="en-US" dirty="0" smtClean="0"/>
              <a:t>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sklearn.neighbors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이웃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sklearn.svm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서포트</a:t>
            </a:r>
            <a:r>
              <a:rPr lang="ko-KR" altLang="en-US" dirty="0" smtClean="0"/>
              <a:t> 벡터 머신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sklearn.tree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의사 결정 트리 알고리즘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sklearn.cluster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클러스터링</a:t>
            </a:r>
            <a:r>
              <a:rPr lang="ko-KR" altLang="en-US" dirty="0" smtClean="0"/>
              <a:t> 알고리즘 제공</a:t>
            </a:r>
            <a:endParaRPr lang="en-US" altLang="ko-KR" dirty="0" smtClean="0"/>
          </a:p>
          <a:p>
            <a:r>
              <a:rPr lang="ko-KR" altLang="en-US" dirty="0" smtClean="0"/>
              <a:t>유틸리티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sklearn.pipeline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피처 처리 등의 변환과 머신 러닝 알고리즘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 등을 함께 묶어서 실행할 수 있는 유틸리티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9353634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피마 인디언 당뇨병 예측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90</a:t>
            </a:fld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6" b="13037"/>
          <a:stretch/>
        </p:blipFill>
        <p:spPr bwMode="auto">
          <a:xfrm>
            <a:off x="0" y="1052736"/>
            <a:ext cx="91440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75656" y="2041798"/>
            <a:ext cx="2088232" cy="46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2509798"/>
            <a:ext cx="5112568" cy="39435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1620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피마 인디언 당뇨병 예측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마지막 칼럼이 레이블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91</a:t>
            </a:fld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6" b="31280"/>
          <a:stretch/>
        </p:blipFill>
        <p:spPr bwMode="auto">
          <a:xfrm>
            <a:off x="0" y="1700808"/>
            <a:ext cx="914400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75656" y="4787627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656" y="5132784"/>
            <a:ext cx="1656184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656" y="5276784"/>
            <a:ext cx="1656184" cy="18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5656" y="5455743"/>
            <a:ext cx="1656184" cy="144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656" y="5599743"/>
            <a:ext cx="1656184" cy="144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75656" y="5743743"/>
            <a:ext cx="1656184" cy="1800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0213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피마 인디언 당뇨병 예측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ROC </a:t>
            </a:r>
            <a:r>
              <a:rPr lang="ko-KR" altLang="en-US" dirty="0" smtClean="0"/>
              <a:t>곡선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92</a:t>
            </a:fld>
            <a:endParaRPr lang="en-US" altLang="ko-K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8" b="12934"/>
          <a:stretch/>
        </p:blipFill>
        <p:spPr bwMode="auto">
          <a:xfrm>
            <a:off x="0" y="1628800"/>
            <a:ext cx="91440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32462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피마 인디언 당뇨병 예측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457200" y="3880520"/>
            <a:ext cx="8578850" cy="2789585"/>
          </a:xfrm>
        </p:spPr>
        <p:txBody>
          <a:bodyPr/>
          <a:lstStyle/>
          <a:p>
            <a:r>
              <a:rPr lang="en-US" altLang="ko-KR" sz="2400" dirty="0" smtClean="0"/>
              <a:t>min </a:t>
            </a:r>
            <a:r>
              <a:rPr lang="ko-KR" altLang="en-US" sz="2400" dirty="0" smtClean="0"/>
              <a:t>값이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인 피처가 많음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93</a:t>
            </a:fld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t="55486" r="11478" b="12981"/>
          <a:stretch/>
        </p:blipFill>
        <p:spPr bwMode="auto">
          <a:xfrm>
            <a:off x="0" y="908720"/>
            <a:ext cx="914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83568" y="2394620"/>
            <a:ext cx="8280920" cy="3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81203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피마 인디언 당뇨병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94</a:t>
            </a:fld>
            <a:endParaRPr lang="en-US" altLang="ko-KR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351"/>
          <a:stretch/>
        </p:blipFill>
        <p:spPr bwMode="auto">
          <a:xfrm>
            <a:off x="0" y="1196752"/>
            <a:ext cx="9144000" cy="355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97983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피마 인디언 당뇨병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400" dirty="0" smtClean="0"/>
              <a:t>min </a:t>
            </a:r>
            <a:r>
              <a:rPr lang="ko-KR" altLang="en-US" sz="2400" dirty="0" smtClean="0"/>
              <a:t>값이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인 피처에 대해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0</a:t>
            </a:r>
            <a:r>
              <a:rPr lang="ko-KR" altLang="en-US" sz="2000" dirty="0" smtClean="0"/>
              <a:t>의 건수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전체 데이터 건수 대비 비율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95</a:t>
            </a:fld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7" b="14385"/>
          <a:stretch/>
        </p:blipFill>
        <p:spPr bwMode="auto">
          <a:xfrm>
            <a:off x="0" y="2348880"/>
            <a:ext cx="91440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332304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피마 인디언 당뇨병 예측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400" dirty="0" smtClean="0"/>
              <a:t>0 </a:t>
            </a:r>
            <a:r>
              <a:rPr lang="ko-KR" altLang="en-US" sz="2400" dirty="0" smtClean="0"/>
              <a:t>값을 평균 값으로 대체</a:t>
            </a:r>
            <a:endParaRPr lang="en-US" altLang="ko-KR" sz="2400" dirty="0" smtClean="0"/>
          </a:p>
          <a:p>
            <a:r>
              <a:rPr lang="ko-KR" altLang="en-US" sz="2400" dirty="0" smtClean="0"/>
              <a:t>스케일</a:t>
            </a:r>
            <a:r>
              <a:rPr lang="ko-KR" altLang="en-US" sz="2400" dirty="0"/>
              <a:t>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96</a:t>
            </a:fld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72" b="14178"/>
          <a:stretch/>
        </p:blipFill>
        <p:spPr bwMode="auto">
          <a:xfrm>
            <a:off x="0" y="2204864"/>
            <a:ext cx="91440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56224" r="68333" b="31280"/>
          <a:stretch/>
        </p:blipFill>
        <p:spPr bwMode="auto">
          <a:xfrm>
            <a:off x="5172447" y="5323190"/>
            <a:ext cx="1543050" cy="114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16216" y="537563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이전 결과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771800" y="5744969"/>
            <a:ext cx="25202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71800" y="5577339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accuracy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8229" y="5716394"/>
            <a:ext cx="914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precision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66948" y="5879807"/>
            <a:ext cx="610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recall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2786" y="603520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f1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4955" y="6183337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auc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71800" y="5889238"/>
            <a:ext cx="25202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71800" y="6040338"/>
            <a:ext cx="252028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771800" y="6193879"/>
            <a:ext cx="252028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771800" y="6352753"/>
            <a:ext cx="252028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717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피마 인디언 당뇨병 예측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400" dirty="0" err="1" smtClean="0"/>
              <a:t>임곗값</a:t>
            </a:r>
            <a:r>
              <a:rPr lang="ko-KR" altLang="en-US" sz="2400" dirty="0" smtClean="0"/>
              <a:t> 조정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97</a:t>
            </a:fld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1014"/>
          <a:stretch/>
        </p:blipFill>
        <p:spPr bwMode="auto">
          <a:xfrm>
            <a:off x="0" y="1484784"/>
            <a:ext cx="9144000" cy="718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101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피마 인디언 당뇨병 예측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>
          <a:xfrm>
            <a:off x="457200" y="3717032"/>
            <a:ext cx="8578850" cy="2953073"/>
          </a:xfrm>
        </p:spPr>
        <p:txBody>
          <a:bodyPr/>
          <a:lstStyle/>
          <a:p>
            <a:r>
              <a:rPr lang="ko-KR" altLang="en-US" dirty="0" err="1" smtClean="0"/>
              <a:t>임곗값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0.48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98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10202"/>
              </p:ext>
            </p:extLst>
          </p:nvPr>
        </p:nvGraphicFramePr>
        <p:xfrm>
          <a:off x="179512" y="1124744"/>
          <a:ext cx="871297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8108"/>
                <a:gridCol w="968108"/>
                <a:gridCol w="968108"/>
                <a:gridCol w="968108"/>
                <a:gridCol w="968108"/>
                <a:gridCol w="968108"/>
                <a:gridCol w="968108"/>
                <a:gridCol w="968108"/>
                <a:gridCol w="968108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0.36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0.39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0.42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0.45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0.48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정확도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0.7013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0.7403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0.7468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0.7532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0.7792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0.7857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0.7987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0.7987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정밀도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0.5513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0.5972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0.6190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0.6333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0.6923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0.7059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0.7447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0.7674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재현율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0.7963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0.7963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0.7222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0.7037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0.6667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0.6667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0.6481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0.6111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F1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0.6515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0.6825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0.6667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0.6667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0.6792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0.6857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0.6931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0.6804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AUC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0.8433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953597" y="976672"/>
            <a:ext cx="936000" cy="25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23728" y="976672"/>
            <a:ext cx="936000" cy="25243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3" b="14281"/>
          <a:stretch/>
        </p:blipFill>
        <p:spPr bwMode="auto">
          <a:xfrm>
            <a:off x="0" y="4365104"/>
            <a:ext cx="9144000" cy="1943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4295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업2">
      <a:majorFont>
        <a:latin typeface="MyriadRegular"/>
        <a:ea typeface="산돌고딕 M"/>
        <a:cs typeface=""/>
      </a:majorFont>
      <a:minorFont>
        <a:latin typeface="MyriadRegular"/>
        <a:ea typeface="산돌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11562</TotalTime>
  <Words>1925</Words>
  <Application>Microsoft Office PowerPoint</Application>
  <PresentationFormat>화면 슬라이드 쇼(4:3)</PresentationFormat>
  <Paragraphs>798</Paragraphs>
  <Slides>98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99" baseType="lpstr">
      <vt:lpstr>기본 디자인</vt:lpstr>
      <vt:lpstr>PowerPoint 프레젠테이션</vt:lpstr>
      <vt:lpstr>주피터 노트북 파일 저장/불러오기</vt:lpstr>
      <vt:lpstr>주피터 노트북 파일 저장/불러오기</vt:lpstr>
      <vt:lpstr>주피터 노트북 파일 저장/불러오기</vt:lpstr>
      <vt:lpstr>주피터 노트북 파일 저장/불러오기</vt:lpstr>
      <vt:lpstr>주피터 노트북 파일 저장/불러오기</vt:lpstr>
      <vt:lpstr>사이킷런의 주요 모듈</vt:lpstr>
      <vt:lpstr>사이킷런의 주요 모듈</vt:lpstr>
      <vt:lpstr>사이킷런의 주요 모듈</vt:lpstr>
      <vt:lpstr>내장된 예제 데이터 세트</vt:lpstr>
      <vt:lpstr>다운로드 예제 데이터 세트</vt:lpstr>
      <vt:lpstr>표본 데이터 생성기</vt:lpstr>
      <vt:lpstr>예제 데이터 구성</vt:lpstr>
      <vt:lpstr>예제 데이터 구성</vt:lpstr>
      <vt:lpstr>Model Selection 모듈 소개</vt:lpstr>
      <vt:lpstr>Model Selection 모듈 소개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교차 검증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타이타닉 생존자 예측</vt:lpstr>
      <vt:lpstr>PowerPoint 프레젠테이션</vt:lpstr>
      <vt:lpstr>평가</vt:lpstr>
      <vt:lpstr>정확도 (Accuracy)</vt:lpstr>
      <vt:lpstr>정확도 (Accuracy)</vt:lpstr>
      <vt:lpstr>정확도 (Accuracy)</vt:lpstr>
      <vt:lpstr>정확도 (Accuracy)</vt:lpstr>
      <vt:lpstr>정확도 (Accuracy)</vt:lpstr>
      <vt:lpstr>정확도 (Accuracy)</vt:lpstr>
      <vt:lpstr>오차 행렬 (Confusion Matrix)</vt:lpstr>
      <vt:lpstr>오차 행렬 (Confusion Matrix)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정밀도(Precision)와 재현율(Recall)</vt:lpstr>
      <vt:lpstr>F1 스코어</vt:lpstr>
      <vt:lpstr>F1 스코어</vt:lpstr>
      <vt:lpstr>F1 스코어</vt:lpstr>
      <vt:lpstr>ROC 곡선과 AUC</vt:lpstr>
      <vt:lpstr>ROC 곡선과 AUC</vt:lpstr>
      <vt:lpstr>ROC 곡선과 AUC</vt:lpstr>
      <vt:lpstr>피마 인디언 당뇨병 예측</vt:lpstr>
      <vt:lpstr>피마 인디언 당뇨병 예측</vt:lpstr>
      <vt:lpstr>피마 인디언 당뇨병 예측</vt:lpstr>
      <vt:lpstr>피마 인디언 당뇨병 예측</vt:lpstr>
      <vt:lpstr>피마 인디언 당뇨병 예측</vt:lpstr>
      <vt:lpstr>피마 인디언 당뇨병 예측</vt:lpstr>
      <vt:lpstr>피마 인디언 당뇨병 예측</vt:lpstr>
      <vt:lpstr>피마 인디언 당뇨병 예측</vt:lpstr>
      <vt:lpstr>피마 인디언 당뇨병 예측</vt:lpstr>
      <vt:lpstr>피마 인디언 당뇨병 예측</vt:lpstr>
      <vt:lpstr>피마 인디언 당뇨병 예측</vt:lpstr>
    </vt:vector>
  </TitlesOfParts>
  <Company>(주)파워피티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김애진</dc:creator>
  <cp:lastModifiedBy>AKAII</cp:lastModifiedBy>
  <cp:revision>765</cp:revision>
  <dcterms:created xsi:type="dcterms:W3CDTF">2009-01-31T03:27:27Z</dcterms:created>
  <dcterms:modified xsi:type="dcterms:W3CDTF">2020-09-13T07:54:16Z</dcterms:modified>
</cp:coreProperties>
</file>